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257" r:id="rId2"/>
    <p:sldId id="258" r:id="rId3"/>
    <p:sldId id="260" r:id="rId4"/>
    <p:sldId id="259" r:id="rId5"/>
    <p:sldId id="261" r:id="rId6"/>
    <p:sldId id="262" r:id="rId7"/>
    <p:sldId id="263" r:id="rId8"/>
    <p:sldId id="264" r:id="rId9"/>
  </p:sldIdLst>
  <p:sldSz cx="12192000" cy="6858000"/>
  <p:notesSz cx="6669088"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33" autoAdjust="0"/>
    <p:restoredTop sz="60120" autoAdjust="0"/>
  </p:normalViewPr>
  <p:slideViewPr>
    <p:cSldViewPr snapToGrid="0">
      <p:cViewPr varScale="1">
        <p:scale>
          <a:sx n="67" d="100"/>
          <a:sy n="67" d="100"/>
        </p:scale>
        <p:origin x="165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2C7A368-2D6A-4801-80D2-DD5756AA4D86}" type="doc">
      <dgm:prSet loTypeId="urn:microsoft.com/office/officeart/2005/8/layout/StepDownProcess" loCatId="process" qsTypeId="urn:microsoft.com/office/officeart/2005/8/quickstyle/simple1" qsCatId="simple" csTypeId="urn:microsoft.com/office/officeart/2005/8/colors/accent1_2" csCatId="accent1" phldr="1"/>
      <dgm:spPr/>
      <dgm:t>
        <a:bodyPr/>
        <a:lstStyle/>
        <a:p>
          <a:endParaRPr lang="nl-NL"/>
        </a:p>
      </dgm:t>
    </dgm:pt>
    <dgm:pt modelId="{048E0DF6-6A92-4E19-A735-3EB7B4A8B2F1}">
      <dgm:prSet phldrT="[Tekst]"/>
      <dgm:spPr/>
      <dgm:t>
        <a:bodyPr/>
        <a:lstStyle/>
        <a:p>
          <a:r>
            <a:rPr lang="nl-NL" dirty="0" smtClean="0"/>
            <a:t>7.12.2021</a:t>
          </a:r>
          <a:endParaRPr lang="nl-NL" dirty="0"/>
        </a:p>
      </dgm:t>
    </dgm:pt>
    <dgm:pt modelId="{8E32D5F0-5754-4073-AEBA-93FD609F97F4}" type="parTrans" cxnId="{DC0D3967-240B-4727-9548-A1E02A300DEA}">
      <dgm:prSet/>
      <dgm:spPr/>
      <dgm:t>
        <a:bodyPr/>
        <a:lstStyle/>
        <a:p>
          <a:endParaRPr lang="nl-NL"/>
        </a:p>
      </dgm:t>
    </dgm:pt>
    <dgm:pt modelId="{55E32AEA-D4FF-4EE2-A245-B6C2FD874B27}" type="sibTrans" cxnId="{DC0D3967-240B-4727-9548-A1E02A300DEA}">
      <dgm:prSet/>
      <dgm:spPr/>
      <dgm:t>
        <a:bodyPr/>
        <a:lstStyle/>
        <a:p>
          <a:endParaRPr lang="nl-NL"/>
        </a:p>
      </dgm:t>
    </dgm:pt>
    <dgm:pt modelId="{B6D40587-A417-4891-B748-F7616F1DE81A}">
      <dgm:prSet phldrT="[Tekst]" custT="1"/>
      <dgm:spPr/>
      <dgm:t>
        <a:bodyPr/>
        <a:lstStyle/>
        <a:p>
          <a:r>
            <a:rPr lang="nl-NL" sz="2000" dirty="0" smtClean="0"/>
            <a:t>Faillissement Vlaamse Energieleverancier </a:t>
          </a:r>
          <a:endParaRPr lang="nl-NL" sz="2000" dirty="0"/>
        </a:p>
      </dgm:t>
    </dgm:pt>
    <dgm:pt modelId="{ED61E164-C4B0-4B4C-BFCF-AE63D8DBA238}" type="parTrans" cxnId="{3BEC6548-758A-4137-9C59-160C3EE8873B}">
      <dgm:prSet/>
      <dgm:spPr/>
      <dgm:t>
        <a:bodyPr/>
        <a:lstStyle/>
        <a:p>
          <a:endParaRPr lang="nl-NL"/>
        </a:p>
      </dgm:t>
    </dgm:pt>
    <dgm:pt modelId="{92875FCC-677E-47E4-B8D0-94CD2DF53716}" type="sibTrans" cxnId="{3BEC6548-758A-4137-9C59-160C3EE8873B}">
      <dgm:prSet/>
      <dgm:spPr/>
      <dgm:t>
        <a:bodyPr/>
        <a:lstStyle/>
        <a:p>
          <a:endParaRPr lang="nl-NL"/>
        </a:p>
      </dgm:t>
    </dgm:pt>
    <dgm:pt modelId="{FA5E3529-9F73-4C09-B09A-46BE01913B9D}">
      <dgm:prSet phldrT="[Tekst]"/>
      <dgm:spPr/>
      <dgm:t>
        <a:bodyPr/>
        <a:lstStyle/>
        <a:p>
          <a:r>
            <a:rPr lang="nl-NL" dirty="0" smtClean="0"/>
            <a:t>13.12.2021</a:t>
          </a:r>
          <a:endParaRPr lang="nl-NL" dirty="0"/>
        </a:p>
      </dgm:t>
    </dgm:pt>
    <dgm:pt modelId="{BD073D23-D552-43C3-8B80-CB8EA543CAD4}" type="parTrans" cxnId="{DF05BD03-F344-47B7-8D62-970CD8C252FD}">
      <dgm:prSet/>
      <dgm:spPr/>
      <dgm:t>
        <a:bodyPr/>
        <a:lstStyle/>
        <a:p>
          <a:endParaRPr lang="nl-NL"/>
        </a:p>
      </dgm:t>
    </dgm:pt>
    <dgm:pt modelId="{A5B33B79-A39C-4711-9C5F-01231C9D5FA1}" type="sibTrans" cxnId="{DF05BD03-F344-47B7-8D62-970CD8C252FD}">
      <dgm:prSet/>
      <dgm:spPr/>
      <dgm:t>
        <a:bodyPr/>
        <a:lstStyle/>
        <a:p>
          <a:endParaRPr lang="nl-NL"/>
        </a:p>
      </dgm:t>
    </dgm:pt>
    <dgm:pt modelId="{E4D62F18-9C6A-4FC4-83FE-5CF3081E87A0}">
      <dgm:prSet phldrT="[Tekst]" custT="1"/>
      <dgm:spPr/>
      <dgm:t>
        <a:bodyPr/>
        <a:lstStyle/>
        <a:p>
          <a:r>
            <a:rPr lang="nl-NL" sz="2000" dirty="0" smtClean="0"/>
            <a:t>Geen collectieve oplossing via provincie Oost-Vlaanderen </a:t>
          </a:r>
          <a:endParaRPr lang="nl-NL" sz="2000" dirty="0"/>
        </a:p>
      </dgm:t>
    </dgm:pt>
    <dgm:pt modelId="{6461C5AB-0FBA-4AA2-8678-737018410AC5}" type="parTrans" cxnId="{B1B75181-ED36-4678-AC73-4B90ADF3C379}">
      <dgm:prSet/>
      <dgm:spPr/>
      <dgm:t>
        <a:bodyPr/>
        <a:lstStyle/>
        <a:p>
          <a:endParaRPr lang="nl-NL"/>
        </a:p>
      </dgm:t>
    </dgm:pt>
    <dgm:pt modelId="{3B348BFF-B369-4767-B284-BF780DE07215}" type="sibTrans" cxnId="{B1B75181-ED36-4678-AC73-4B90ADF3C379}">
      <dgm:prSet/>
      <dgm:spPr/>
      <dgm:t>
        <a:bodyPr/>
        <a:lstStyle/>
        <a:p>
          <a:endParaRPr lang="nl-NL"/>
        </a:p>
      </dgm:t>
    </dgm:pt>
    <dgm:pt modelId="{5DF81160-C1D6-48B0-8CF1-412379207EBC}">
      <dgm:prSet phldrT="[Tekst]"/>
      <dgm:spPr/>
      <dgm:t>
        <a:bodyPr/>
        <a:lstStyle/>
        <a:p>
          <a:r>
            <a:rPr lang="nl-NL" dirty="0" smtClean="0"/>
            <a:t>Voor 06.01.2022</a:t>
          </a:r>
          <a:endParaRPr lang="nl-NL" dirty="0"/>
        </a:p>
      </dgm:t>
    </dgm:pt>
    <dgm:pt modelId="{5F3266BE-B08D-46D9-8181-2626D89F2FE5}" type="parTrans" cxnId="{DB3951AC-5062-471B-99C7-14B182586001}">
      <dgm:prSet/>
      <dgm:spPr/>
      <dgm:t>
        <a:bodyPr/>
        <a:lstStyle/>
        <a:p>
          <a:endParaRPr lang="nl-NL"/>
        </a:p>
      </dgm:t>
    </dgm:pt>
    <dgm:pt modelId="{6C86E787-4A38-425F-B0F8-2001405F62B9}" type="sibTrans" cxnId="{DB3951AC-5062-471B-99C7-14B182586001}">
      <dgm:prSet/>
      <dgm:spPr/>
      <dgm:t>
        <a:bodyPr/>
        <a:lstStyle/>
        <a:p>
          <a:endParaRPr lang="nl-NL"/>
        </a:p>
      </dgm:t>
    </dgm:pt>
    <dgm:pt modelId="{40E23927-BB6A-4238-8E04-D5C26CCE0B08}">
      <dgm:prSet phldrT="[Tekst]" custT="1"/>
      <dgm:spPr/>
      <dgm:t>
        <a:bodyPr/>
        <a:lstStyle/>
        <a:p>
          <a:r>
            <a:rPr lang="nl-NL" sz="2000" dirty="0" smtClean="0"/>
            <a:t>Overstap naar nieuwe energieleverancier om duurdere noodtarieven te vermijden &gt; V-test </a:t>
          </a:r>
          <a:endParaRPr lang="nl-NL" sz="2000" dirty="0"/>
        </a:p>
      </dgm:t>
    </dgm:pt>
    <dgm:pt modelId="{559493C9-F373-4800-8F98-2C7C6BC30D8F}" type="parTrans" cxnId="{7069B63C-D154-4D76-9A56-A5AFA60EAD13}">
      <dgm:prSet/>
      <dgm:spPr/>
      <dgm:t>
        <a:bodyPr/>
        <a:lstStyle/>
        <a:p>
          <a:endParaRPr lang="nl-NL"/>
        </a:p>
      </dgm:t>
    </dgm:pt>
    <dgm:pt modelId="{C671C528-0800-4256-8002-807ECB92CA3F}" type="sibTrans" cxnId="{7069B63C-D154-4D76-9A56-A5AFA60EAD13}">
      <dgm:prSet/>
      <dgm:spPr/>
      <dgm:t>
        <a:bodyPr/>
        <a:lstStyle/>
        <a:p>
          <a:endParaRPr lang="nl-NL"/>
        </a:p>
      </dgm:t>
    </dgm:pt>
    <dgm:pt modelId="{B2510034-5CE6-44C8-9DE7-B337B070E5EC}">
      <dgm:prSet phldrT="[Tekst]" custT="1"/>
      <dgm:spPr/>
      <dgm:t>
        <a:bodyPr/>
        <a:lstStyle/>
        <a:p>
          <a:r>
            <a:rPr lang="nl-NL" sz="2000" dirty="0" err="1" smtClean="0"/>
            <a:t>Fluvius</a:t>
          </a:r>
          <a:r>
            <a:rPr lang="nl-NL" sz="2000" dirty="0" smtClean="0"/>
            <a:t> wordt noodleverancier – levering gas en elektriciteit </a:t>
          </a:r>
          <a:endParaRPr lang="nl-NL" sz="2000" dirty="0"/>
        </a:p>
      </dgm:t>
    </dgm:pt>
    <dgm:pt modelId="{78BB4BB8-2DAF-441E-8BDE-F060874EE95F}" type="parTrans" cxnId="{006D59CB-761E-4E31-A3E8-2B04C72DE950}">
      <dgm:prSet/>
      <dgm:spPr/>
      <dgm:t>
        <a:bodyPr/>
        <a:lstStyle/>
        <a:p>
          <a:endParaRPr lang="nl-NL"/>
        </a:p>
      </dgm:t>
    </dgm:pt>
    <dgm:pt modelId="{5D8DB6A9-C7F3-4CBD-A996-712D568A300F}" type="sibTrans" cxnId="{006D59CB-761E-4E31-A3E8-2B04C72DE950}">
      <dgm:prSet/>
      <dgm:spPr/>
      <dgm:t>
        <a:bodyPr/>
        <a:lstStyle/>
        <a:p>
          <a:endParaRPr lang="nl-NL"/>
        </a:p>
      </dgm:t>
    </dgm:pt>
    <dgm:pt modelId="{7A6A8F1D-90C8-46E3-BB51-1A66FAD309EB}">
      <dgm:prSet phldrT="[Tekst]" custT="1"/>
      <dgm:spPr/>
      <dgm:t>
        <a:bodyPr/>
        <a:lstStyle/>
        <a:p>
          <a:r>
            <a:rPr lang="nl-NL" sz="2000" dirty="0" smtClean="0"/>
            <a:t>Overstap naar nieuwe energieleverancier</a:t>
          </a:r>
          <a:endParaRPr lang="nl-NL" sz="2000" dirty="0"/>
        </a:p>
      </dgm:t>
    </dgm:pt>
    <dgm:pt modelId="{F29EBD1E-8AA0-4758-9365-93C7E83FC440}" type="parTrans" cxnId="{D9F986C3-8226-4BFE-BA89-6F869060DF3A}">
      <dgm:prSet/>
      <dgm:spPr/>
      <dgm:t>
        <a:bodyPr/>
        <a:lstStyle/>
        <a:p>
          <a:endParaRPr lang="nl-NL"/>
        </a:p>
      </dgm:t>
    </dgm:pt>
    <dgm:pt modelId="{794C258C-D19D-4B50-A8E7-F5507A282AB2}" type="sibTrans" cxnId="{D9F986C3-8226-4BFE-BA89-6F869060DF3A}">
      <dgm:prSet/>
      <dgm:spPr/>
      <dgm:t>
        <a:bodyPr/>
        <a:lstStyle/>
        <a:p>
          <a:endParaRPr lang="nl-NL"/>
        </a:p>
      </dgm:t>
    </dgm:pt>
    <dgm:pt modelId="{D27E13DB-C6D5-45CD-A919-50756D4B2AFE}">
      <dgm:prSet phldrT="[Tekst]" custT="1"/>
      <dgm:spPr/>
      <dgm:t>
        <a:bodyPr/>
        <a:lstStyle/>
        <a:p>
          <a:r>
            <a:rPr lang="nl-NL" sz="2000" dirty="0" smtClean="0"/>
            <a:t>Groepsaankoop provincie Oost-Vlaanderen: aardgas /aardgas en elektriciteit </a:t>
          </a:r>
          <a:endParaRPr lang="nl-NL" sz="2000" dirty="0"/>
        </a:p>
      </dgm:t>
    </dgm:pt>
    <dgm:pt modelId="{C74B7825-9396-4A18-AA4B-45D81C5F30DE}" type="parTrans" cxnId="{42074F72-CC7A-474C-8E8F-12B251773038}">
      <dgm:prSet/>
      <dgm:spPr/>
      <dgm:t>
        <a:bodyPr/>
        <a:lstStyle/>
        <a:p>
          <a:endParaRPr lang="nl-NL"/>
        </a:p>
      </dgm:t>
    </dgm:pt>
    <dgm:pt modelId="{7CD53753-C8A6-4116-9B6C-2340A7B8847D}" type="sibTrans" cxnId="{42074F72-CC7A-474C-8E8F-12B251773038}">
      <dgm:prSet/>
      <dgm:spPr/>
      <dgm:t>
        <a:bodyPr/>
        <a:lstStyle/>
        <a:p>
          <a:endParaRPr lang="nl-NL"/>
        </a:p>
      </dgm:t>
    </dgm:pt>
    <dgm:pt modelId="{01765C31-48C8-4C5F-A841-70D61477B355}" type="pres">
      <dgm:prSet presAssocID="{62C7A368-2D6A-4801-80D2-DD5756AA4D86}" presName="rootnode" presStyleCnt="0">
        <dgm:presLayoutVars>
          <dgm:chMax/>
          <dgm:chPref/>
          <dgm:dir/>
          <dgm:animLvl val="lvl"/>
        </dgm:presLayoutVars>
      </dgm:prSet>
      <dgm:spPr/>
      <dgm:t>
        <a:bodyPr/>
        <a:lstStyle/>
        <a:p>
          <a:endParaRPr lang="nl-NL"/>
        </a:p>
      </dgm:t>
    </dgm:pt>
    <dgm:pt modelId="{2E80EC7F-6367-4705-8B69-2F08DC536396}" type="pres">
      <dgm:prSet presAssocID="{048E0DF6-6A92-4E19-A735-3EB7B4A8B2F1}" presName="composite" presStyleCnt="0"/>
      <dgm:spPr/>
    </dgm:pt>
    <dgm:pt modelId="{5679218B-538B-49A6-809B-631F4315AC05}" type="pres">
      <dgm:prSet presAssocID="{048E0DF6-6A92-4E19-A735-3EB7B4A8B2F1}" presName="bentUpArrow1" presStyleLbl="alignImgPlace1" presStyleIdx="0" presStyleCnt="2"/>
      <dgm:spPr/>
    </dgm:pt>
    <dgm:pt modelId="{054F7C9D-5F08-4AA3-A440-FCCAE3CC9C73}" type="pres">
      <dgm:prSet presAssocID="{048E0DF6-6A92-4E19-A735-3EB7B4A8B2F1}" presName="ParentText" presStyleLbl="node1" presStyleIdx="0" presStyleCnt="3">
        <dgm:presLayoutVars>
          <dgm:chMax val="1"/>
          <dgm:chPref val="1"/>
          <dgm:bulletEnabled val="1"/>
        </dgm:presLayoutVars>
      </dgm:prSet>
      <dgm:spPr/>
      <dgm:t>
        <a:bodyPr/>
        <a:lstStyle/>
        <a:p>
          <a:endParaRPr lang="nl-NL"/>
        </a:p>
      </dgm:t>
    </dgm:pt>
    <dgm:pt modelId="{B67418B0-3AD5-45E2-9F5C-92F62CB5580A}" type="pres">
      <dgm:prSet presAssocID="{048E0DF6-6A92-4E19-A735-3EB7B4A8B2F1}" presName="ChildText" presStyleLbl="revTx" presStyleIdx="0" presStyleCnt="3" custScaleX="523681" custLinFactX="100000" custLinFactNeighborX="135937" custLinFactNeighborY="-3808">
        <dgm:presLayoutVars>
          <dgm:chMax val="0"/>
          <dgm:chPref val="0"/>
          <dgm:bulletEnabled val="1"/>
        </dgm:presLayoutVars>
      </dgm:prSet>
      <dgm:spPr/>
      <dgm:t>
        <a:bodyPr/>
        <a:lstStyle/>
        <a:p>
          <a:endParaRPr lang="nl-NL"/>
        </a:p>
      </dgm:t>
    </dgm:pt>
    <dgm:pt modelId="{C517E7BA-CFB5-4E6F-A6A0-B9A4E8FA8DDE}" type="pres">
      <dgm:prSet presAssocID="{55E32AEA-D4FF-4EE2-A245-B6C2FD874B27}" presName="sibTrans" presStyleCnt="0"/>
      <dgm:spPr/>
    </dgm:pt>
    <dgm:pt modelId="{C0AA7EF7-C6BB-408E-BA04-52DE6319C10B}" type="pres">
      <dgm:prSet presAssocID="{FA5E3529-9F73-4C09-B09A-46BE01913B9D}" presName="composite" presStyleCnt="0"/>
      <dgm:spPr/>
    </dgm:pt>
    <dgm:pt modelId="{3D04A07D-5152-4F81-8A64-60CA156C5488}" type="pres">
      <dgm:prSet presAssocID="{FA5E3529-9F73-4C09-B09A-46BE01913B9D}" presName="bentUpArrow1" presStyleLbl="alignImgPlace1" presStyleIdx="1" presStyleCnt="2"/>
      <dgm:spPr/>
    </dgm:pt>
    <dgm:pt modelId="{5D9C54E9-007D-427D-9F07-8476B8124BE2}" type="pres">
      <dgm:prSet presAssocID="{FA5E3529-9F73-4C09-B09A-46BE01913B9D}" presName="ParentText" presStyleLbl="node1" presStyleIdx="1" presStyleCnt="3">
        <dgm:presLayoutVars>
          <dgm:chMax val="1"/>
          <dgm:chPref val="1"/>
          <dgm:bulletEnabled val="1"/>
        </dgm:presLayoutVars>
      </dgm:prSet>
      <dgm:spPr/>
      <dgm:t>
        <a:bodyPr/>
        <a:lstStyle/>
        <a:p>
          <a:endParaRPr lang="nl-NL"/>
        </a:p>
      </dgm:t>
    </dgm:pt>
    <dgm:pt modelId="{B5C080D9-446F-4869-BC44-46C4FEBC3129}" type="pres">
      <dgm:prSet presAssocID="{FA5E3529-9F73-4C09-B09A-46BE01913B9D}" presName="ChildText" presStyleLbl="revTx" presStyleIdx="1" presStyleCnt="3" custScaleX="459005" custScaleY="144655" custLinFactX="100000" custLinFactNeighborX="100798" custLinFactNeighborY="-3467">
        <dgm:presLayoutVars>
          <dgm:chMax val="0"/>
          <dgm:chPref val="0"/>
          <dgm:bulletEnabled val="1"/>
        </dgm:presLayoutVars>
      </dgm:prSet>
      <dgm:spPr/>
      <dgm:t>
        <a:bodyPr/>
        <a:lstStyle/>
        <a:p>
          <a:endParaRPr lang="nl-NL"/>
        </a:p>
      </dgm:t>
    </dgm:pt>
    <dgm:pt modelId="{BF71AF4B-BCCC-4A76-A8DE-24071E21BB6C}" type="pres">
      <dgm:prSet presAssocID="{A5B33B79-A39C-4711-9C5F-01231C9D5FA1}" presName="sibTrans" presStyleCnt="0"/>
      <dgm:spPr/>
    </dgm:pt>
    <dgm:pt modelId="{D3E95B60-27A4-43B6-8AB0-40612AF6EFE1}" type="pres">
      <dgm:prSet presAssocID="{5DF81160-C1D6-48B0-8CF1-412379207EBC}" presName="composite" presStyleCnt="0"/>
      <dgm:spPr/>
    </dgm:pt>
    <dgm:pt modelId="{90912726-F83C-4827-A43C-768A2C53AA40}" type="pres">
      <dgm:prSet presAssocID="{5DF81160-C1D6-48B0-8CF1-412379207EBC}" presName="ParentText" presStyleLbl="node1" presStyleIdx="2" presStyleCnt="3">
        <dgm:presLayoutVars>
          <dgm:chMax val="1"/>
          <dgm:chPref val="1"/>
          <dgm:bulletEnabled val="1"/>
        </dgm:presLayoutVars>
      </dgm:prSet>
      <dgm:spPr/>
      <dgm:t>
        <a:bodyPr/>
        <a:lstStyle/>
        <a:p>
          <a:endParaRPr lang="nl-NL"/>
        </a:p>
      </dgm:t>
    </dgm:pt>
    <dgm:pt modelId="{285A53FC-45E1-4EA5-A728-C3BA929BBE91}" type="pres">
      <dgm:prSet presAssocID="{5DF81160-C1D6-48B0-8CF1-412379207EBC}" presName="FinalChildText" presStyleLbl="revTx" presStyleIdx="2" presStyleCnt="3" custScaleX="274968" custLinFactNeighborX="92936" custLinFactNeighborY="-4152">
        <dgm:presLayoutVars>
          <dgm:chMax val="0"/>
          <dgm:chPref val="0"/>
          <dgm:bulletEnabled val="1"/>
        </dgm:presLayoutVars>
      </dgm:prSet>
      <dgm:spPr/>
      <dgm:t>
        <a:bodyPr/>
        <a:lstStyle/>
        <a:p>
          <a:endParaRPr lang="nl-NL"/>
        </a:p>
      </dgm:t>
    </dgm:pt>
  </dgm:ptLst>
  <dgm:cxnLst>
    <dgm:cxn modelId="{DC0D3967-240B-4727-9548-A1E02A300DEA}" srcId="{62C7A368-2D6A-4801-80D2-DD5756AA4D86}" destId="{048E0DF6-6A92-4E19-A735-3EB7B4A8B2F1}" srcOrd="0" destOrd="0" parTransId="{8E32D5F0-5754-4073-AEBA-93FD609F97F4}" sibTransId="{55E32AEA-D4FF-4EE2-A245-B6C2FD874B27}"/>
    <dgm:cxn modelId="{70479656-53A3-4CBD-883F-A768E5F355AB}" type="presOf" srcId="{62C7A368-2D6A-4801-80D2-DD5756AA4D86}" destId="{01765C31-48C8-4C5F-A841-70D61477B355}" srcOrd="0" destOrd="0" presId="urn:microsoft.com/office/officeart/2005/8/layout/StepDownProcess"/>
    <dgm:cxn modelId="{E1E6A40F-00E6-4EFB-957C-A1B247A2BB6A}" type="presOf" srcId="{E4D62F18-9C6A-4FC4-83FE-5CF3081E87A0}" destId="{B5C080D9-446F-4869-BC44-46C4FEBC3129}" srcOrd="0" destOrd="1" presId="urn:microsoft.com/office/officeart/2005/8/layout/StepDownProcess"/>
    <dgm:cxn modelId="{7069B63C-D154-4D76-9A56-A5AFA60EAD13}" srcId="{5DF81160-C1D6-48B0-8CF1-412379207EBC}" destId="{40E23927-BB6A-4238-8E04-D5C26CCE0B08}" srcOrd="0" destOrd="0" parTransId="{559493C9-F373-4800-8F98-2C7C6BC30D8F}" sibTransId="{C671C528-0800-4256-8002-807ECB92CA3F}"/>
    <dgm:cxn modelId="{474B67C4-66BF-4540-A6C0-B95873BC7A2A}" type="presOf" srcId="{5DF81160-C1D6-48B0-8CF1-412379207EBC}" destId="{90912726-F83C-4827-A43C-768A2C53AA40}" srcOrd="0" destOrd="0" presId="urn:microsoft.com/office/officeart/2005/8/layout/StepDownProcess"/>
    <dgm:cxn modelId="{006D59CB-761E-4E31-A3E8-2B04C72DE950}" srcId="{048E0DF6-6A92-4E19-A735-3EB7B4A8B2F1}" destId="{B2510034-5CE6-44C8-9DE7-B337B070E5EC}" srcOrd="1" destOrd="0" parTransId="{78BB4BB8-2DAF-441E-8BDE-F060874EE95F}" sibTransId="{5D8DB6A9-C7F3-4CBD-A996-712D568A300F}"/>
    <dgm:cxn modelId="{DF05BD03-F344-47B7-8D62-970CD8C252FD}" srcId="{62C7A368-2D6A-4801-80D2-DD5756AA4D86}" destId="{FA5E3529-9F73-4C09-B09A-46BE01913B9D}" srcOrd="1" destOrd="0" parTransId="{BD073D23-D552-43C3-8B80-CB8EA543CAD4}" sibTransId="{A5B33B79-A39C-4711-9C5F-01231C9D5FA1}"/>
    <dgm:cxn modelId="{DB3951AC-5062-471B-99C7-14B182586001}" srcId="{62C7A368-2D6A-4801-80D2-DD5756AA4D86}" destId="{5DF81160-C1D6-48B0-8CF1-412379207EBC}" srcOrd="2" destOrd="0" parTransId="{5F3266BE-B08D-46D9-8181-2626D89F2FE5}" sibTransId="{6C86E787-4A38-425F-B0F8-2001405F62B9}"/>
    <dgm:cxn modelId="{3BEC6548-758A-4137-9C59-160C3EE8873B}" srcId="{048E0DF6-6A92-4E19-A735-3EB7B4A8B2F1}" destId="{B6D40587-A417-4891-B748-F7616F1DE81A}" srcOrd="0" destOrd="0" parTransId="{ED61E164-C4B0-4B4C-BFCF-AE63D8DBA238}" sibTransId="{92875FCC-677E-47E4-B8D0-94CD2DF53716}"/>
    <dgm:cxn modelId="{911721AF-FEE2-487A-B002-2390B244A6DA}" type="presOf" srcId="{7A6A8F1D-90C8-46E3-BB51-1A66FAD309EB}" destId="{B5C080D9-446F-4869-BC44-46C4FEBC3129}" srcOrd="0" destOrd="2" presId="urn:microsoft.com/office/officeart/2005/8/layout/StepDownProcess"/>
    <dgm:cxn modelId="{BD2C50E9-0826-4CDD-BC0F-ABA0CADD1005}" type="presOf" srcId="{40E23927-BB6A-4238-8E04-D5C26CCE0B08}" destId="{285A53FC-45E1-4EA5-A728-C3BA929BBE91}" srcOrd="0" destOrd="0" presId="urn:microsoft.com/office/officeart/2005/8/layout/StepDownProcess"/>
    <dgm:cxn modelId="{9DD729B2-8886-4C07-885E-D6DC530C15F4}" type="presOf" srcId="{B2510034-5CE6-44C8-9DE7-B337B070E5EC}" destId="{B67418B0-3AD5-45E2-9F5C-92F62CB5580A}" srcOrd="0" destOrd="1" presId="urn:microsoft.com/office/officeart/2005/8/layout/StepDownProcess"/>
    <dgm:cxn modelId="{1EF892D4-C5BA-4554-8EE8-0B3C07CC764E}" type="presOf" srcId="{FA5E3529-9F73-4C09-B09A-46BE01913B9D}" destId="{5D9C54E9-007D-427D-9F07-8476B8124BE2}" srcOrd="0" destOrd="0" presId="urn:microsoft.com/office/officeart/2005/8/layout/StepDownProcess"/>
    <dgm:cxn modelId="{478AA64F-9406-4087-9E5B-CC10BB5D1CD9}" type="presOf" srcId="{048E0DF6-6A92-4E19-A735-3EB7B4A8B2F1}" destId="{054F7C9D-5F08-4AA3-A440-FCCAE3CC9C73}" srcOrd="0" destOrd="0" presId="urn:microsoft.com/office/officeart/2005/8/layout/StepDownProcess"/>
    <dgm:cxn modelId="{42074F72-CC7A-474C-8E8F-12B251773038}" srcId="{FA5E3529-9F73-4C09-B09A-46BE01913B9D}" destId="{D27E13DB-C6D5-45CD-A919-50756D4B2AFE}" srcOrd="0" destOrd="0" parTransId="{C74B7825-9396-4A18-AA4B-45D81C5F30DE}" sibTransId="{7CD53753-C8A6-4116-9B6C-2340A7B8847D}"/>
    <dgm:cxn modelId="{C7EAE717-119E-4FF3-9F08-0A3590095B72}" type="presOf" srcId="{B6D40587-A417-4891-B748-F7616F1DE81A}" destId="{B67418B0-3AD5-45E2-9F5C-92F62CB5580A}" srcOrd="0" destOrd="0" presId="urn:microsoft.com/office/officeart/2005/8/layout/StepDownProcess"/>
    <dgm:cxn modelId="{D9F986C3-8226-4BFE-BA89-6F869060DF3A}" srcId="{FA5E3529-9F73-4C09-B09A-46BE01913B9D}" destId="{7A6A8F1D-90C8-46E3-BB51-1A66FAD309EB}" srcOrd="2" destOrd="0" parTransId="{F29EBD1E-8AA0-4758-9365-93C7E83FC440}" sibTransId="{794C258C-D19D-4B50-A8E7-F5507A282AB2}"/>
    <dgm:cxn modelId="{B1B75181-ED36-4678-AC73-4B90ADF3C379}" srcId="{FA5E3529-9F73-4C09-B09A-46BE01913B9D}" destId="{E4D62F18-9C6A-4FC4-83FE-5CF3081E87A0}" srcOrd="1" destOrd="0" parTransId="{6461C5AB-0FBA-4AA2-8678-737018410AC5}" sibTransId="{3B348BFF-B369-4767-B284-BF780DE07215}"/>
    <dgm:cxn modelId="{6D997BE3-9BE3-49FD-9223-95955165BD6D}" type="presOf" srcId="{D27E13DB-C6D5-45CD-A919-50756D4B2AFE}" destId="{B5C080D9-446F-4869-BC44-46C4FEBC3129}" srcOrd="0" destOrd="0" presId="urn:microsoft.com/office/officeart/2005/8/layout/StepDownProcess"/>
    <dgm:cxn modelId="{B6DE8B44-0465-4267-B25A-7156948D2801}" type="presParOf" srcId="{01765C31-48C8-4C5F-A841-70D61477B355}" destId="{2E80EC7F-6367-4705-8B69-2F08DC536396}" srcOrd="0" destOrd="0" presId="urn:microsoft.com/office/officeart/2005/8/layout/StepDownProcess"/>
    <dgm:cxn modelId="{2C09AD6C-1EC3-49B7-9524-1676612D3CBF}" type="presParOf" srcId="{2E80EC7F-6367-4705-8B69-2F08DC536396}" destId="{5679218B-538B-49A6-809B-631F4315AC05}" srcOrd="0" destOrd="0" presId="urn:microsoft.com/office/officeart/2005/8/layout/StepDownProcess"/>
    <dgm:cxn modelId="{C2CCB810-6F23-4F74-ABB2-26ACC715238C}" type="presParOf" srcId="{2E80EC7F-6367-4705-8B69-2F08DC536396}" destId="{054F7C9D-5F08-4AA3-A440-FCCAE3CC9C73}" srcOrd="1" destOrd="0" presId="urn:microsoft.com/office/officeart/2005/8/layout/StepDownProcess"/>
    <dgm:cxn modelId="{BB2B7DB1-72D6-4DC1-B1D6-B01D0D97878B}" type="presParOf" srcId="{2E80EC7F-6367-4705-8B69-2F08DC536396}" destId="{B67418B0-3AD5-45E2-9F5C-92F62CB5580A}" srcOrd="2" destOrd="0" presId="urn:microsoft.com/office/officeart/2005/8/layout/StepDownProcess"/>
    <dgm:cxn modelId="{48D7DBB2-C44B-4E9D-86DD-748130BBEB51}" type="presParOf" srcId="{01765C31-48C8-4C5F-A841-70D61477B355}" destId="{C517E7BA-CFB5-4E6F-A6A0-B9A4E8FA8DDE}" srcOrd="1" destOrd="0" presId="urn:microsoft.com/office/officeart/2005/8/layout/StepDownProcess"/>
    <dgm:cxn modelId="{985C2C12-621E-41CE-9E63-D0FBCAE571F4}" type="presParOf" srcId="{01765C31-48C8-4C5F-A841-70D61477B355}" destId="{C0AA7EF7-C6BB-408E-BA04-52DE6319C10B}" srcOrd="2" destOrd="0" presId="urn:microsoft.com/office/officeart/2005/8/layout/StepDownProcess"/>
    <dgm:cxn modelId="{1E48ABF3-33C6-4D9A-936E-AE3B2E24037E}" type="presParOf" srcId="{C0AA7EF7-C6BB-408E-BA04-52DE6319C10B}" destId="{3D04A07D-5152-4F81-8A64-60CA156C5488}" srcOrd="0" destOrd="0" presId="urn:microsoft.com/office/officeart/2005/8/layout/StepDownProcess"/>
    <dgm:cxn modelId="{184B9639-866D-4DA8-AFFA-833FCD1476D1}" type="presParOf" srcId="{C0AA7EF7-C6BB-408E-BA04-52DE6319C10B}" destId="{5D9C54E9-007D-427D-9F07-8476B8124BE2}" srcOrd="1" destOrd="0" presId="urn:microsoft.com/office/officeart/2005/8/layout/StepDownProcess"/>
    <dgm:cxn modelId="{8C9FB5F9-FF0D-41AB-BACF-95135799545D}" type="presParOf" srcId="{C0AA7EF7-C6BB-408E-BA04-52DE6319C10B}" destId="{B5C080D9-446F-4869-BC44-46C4FEBC3129}" srcOrd="2" destOrd="0" presId="urn:microsoft.com/office/officeart/2005/8/layout/StepDownProcess"/>
    <dgm:cxn modelId="{09F52596-AC59-4551-88E5-D63116CBDEAC}" type="presParOf" srcId="{01765C31-48C8-4C5F-A841-70D61477B355}" destId="{BF71AF4B-BCCC-4A76-A8DE-24071E21BB6C}" srcOrd="3" destOrd="0" presId="urn:microsoft.com/office/officeart/2005/8/layout/StepDownProcess"/>
    <dgm:cxn modelId="{D0101516-4625-4149-92BF-3061F7D3AAF0}" type="presParOf" srcId="{01765C31-48C8-4C5F-A841-70D61477B355}" destId="{D3E95B60-27A4-43B6-8AB0-40612AF6EFE1}" srcOrd="4" destOrd="0" presId="urn:microsoft.com/office/officeart/2005/8/layout/StepDownProcess"/>
    <dgm:cxn modelId="{85777E0B-C749-4A5F-B8A0-FEC033A0A426}" type="presParOf" srcId="{D3E95B60-27A4-43B6-8AB0-40612AF6EFE1}" destId="{90912726-F83C-4827-A43C-768A2C53AA40}" srcOrd="0" destOrd="0" presId="urn:microsoft.com/office/officeart/2005/8/layout/StepDownProcess"/>
    <dgm:cxn modelId="{CAB1450A-E6C3-4DCB-99BC-02ADB013314B}" type="presParOf" srcId="{D3E95B60-27A4-43B6-8AB0-40612AF6EFE1}" destId="{285A53FC-45E1-4EA5-A728-C3BA929BBE91}" srcOrd="1" destOrd="0" presId="urn:microsoft.com/office/officeart/2005/8/layout/StepDownProces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679218B-538B-49A6-809B-631F4315AC05}">
      <dsp:nvSpPr>
        <dsp:cNvPr id="0" name=""/>
        <dsp:cNvSpPr/>
      </dsp:nvSpPr>
      <dsp:spPr>
        <a:xfrm rot="5400000">
          <a:off x="2485054" y="1225935"/>
          <a:ext cx="1090167" cy="1241117"/>
        </a:xfrm>
        <a:prstGeom prst="bentUpArrow">
          <a:avLst>
            <a:gd name="adj1" fmla="val 32840"/>
            <a:gd name="adj2" fmla="val 25000"/>
            <a:gd name="adj3" fmla="val 35780"/>
          </a:avLst>
        </a:prstGeom>
        <a:solidFill>
          <a:schemeClr val="accent1">
            <a:tint val="5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54F7C9D-5F08-4AA3-A440-FCCAE3CC9C73}">
      <dsp:nvSpPr>
        <dsp:cNvPr id="0" name=""/>
        <dsp:cNvSpPr/>
      </dsp:nvSpPr>
      <dsp:spPr>
        <a:xfrm>
          <a:off x="2196226" y="17463"/>
          <a:ext cx="1835200" cy="1284580"/>
        </a:xfrm>
        <a:prstGeom prst="roundRect">
          <a:avLst>
            <a:gd name="adj" fmla="val 1667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lvl="0" algn="ctr" defTabSz="1155700">
            <a:lnSpc>
              <a:spcPct val="90000"/>
            </a:lnSpc>
            <a:spcBef>
              <a:spcPct val="0"/>
            </a:spcBef>
            <a:spcAft>
              <a:spcPct val="35000"/>
            </a:spcAft>
          </a:pPr>
          <a:r>
            <a:rPr lang="nl-NL" sz="2600" kern="1200" dirty="0" smtClean="0"/>
            <a:t>7.12.2021</a:t>
          </a:r>
          <a:endParaRPr lang="nl-NL" sz="2600" kern="1200" dirty="0"/>
        </a:p>
      </dsp:txBody>
      <dsp:txXfrm>
        <a:off x="2258945" y="80182"/>
        <a:ext cx="1709762" cy="1159142"/>
      </dsp:txXfrm>
    </dsp:sp>
    <dsp:sp modelId="{B67418B0-3AD5-45E2-9F5C-92F62CB5580A}">
      <dsp:nvSpPr>
        <dsp:cNvPr id="0" name=""/>
        <dsp:cNvSpPr/>
      </dsp:nvSpPr>
      <dsp:spPr>
        <a:xfrm>
          <a:off x="4353054" y="100440"/>
          <a:ext cx="6989831" cy="10382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ctr" anchorCtr="0">
          <a:noAutofit/>
        </a:bodyPr>
        <a:lstStyle/>
        <a:p>
          <a:pPr marL="228600" lvl="1" indent="-228600" algn="l" defTabSz="889000">
            <a:lnSpc>
              <a:spcPct val="90000"/>
            </a:lnSpc>
            <a:spcBef>
              <a:spcPct val="0"/>
            </a:spcBef>
            <a:spcAft>
              <a:spcPct val="15000"/>
            </a:spcAft>
            <a:buChar char="••"/>
          </a:pPr>
          <a:r>
            <a:rPr lang="nl-NL" sz="2000" kern="1200" dirty="0" smtClean="0"/>
            <a:t>Faillissement Vlaamse Energieleverancier </a:t>
          </a:r>
          <a:endParaRPr lang="nl-NL" sz="2000" kern="1200" dirty="0"/>
        </a:p>
        <a:p>
          <a:pPr marL="228600" lvl="1" indent="-228600" algn="l" defTabSz="889000">
            <a:lnSpc>
              <a:spcPct val="90000"/>
            </a:lnSpc>
            <a:spcBef>
              <a:spcPct val="0"/>
            </a:spcBef>
            <a:spcAft>
              <a:spcPct val="15000"/>
            </a:spcAft>
            <a:buChar char="••"/>
          </a:pPr>
          <a:r>
            <a:rPr lang="nl-NL" sz="2000" kern="1200" dirty="0" err="1" smtClean="0"/>
            <a:t>Fluvius</a:t>
          </a:r>
          <a:r>
            <a:rPr lang="nl-NL" sz="2000" kern="1200" dirty="0" smtClean="0"/>
            <a:t> wordt noodleverancier – levering gas en elektriciteit </a:t>
          </a:r>
          <a:endParaRPr lang="nl-NL" sz="2000" kern="1200" dirty="0"/>
        </a:p>
      </dsp:txBody>
      <dsp:txXfrm>
        <a:off x="4353054" y="100440"/>
        <a:ext cx="6989831" cy="1038254"/>
      </dsp:txXfrm>
    </dsp:sp>
    <dsp:sp modelId="{3D04A07D-5152-4F81-8A64-60CA156C5488}">
      <dsp:nvSpPr>
        <dsp:cNvPr id="0" name=""/>
        <dsp:cNvSpPr/>
      </dsp:nvSpPr>
      <dsp:spPr>
        <a:xfrm rot="5400000">
          <a:off x="5408542" y="2778245"/>
          <a:ext cx="1090167" cy="1241117"/>
        </a:xfrm>
        <a:prstGeom prst="bentUpArrow">
          <a:avLst>
            <a:gd name="adj1" fmla="val 32840"/>
            <a:gd name="adj2" fmla="val 25000"/>
            <a:gd name="adj3" fmla="val 35780"/>
          </a:avLst>
        </a:prstGeom>
        <a:solidFill>
          <a:schemeClr val="accent1">
            <a:tint val="5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D9C54E9-007D-427D-9F07-8476B8124BE2}">
      <dsp:nvSpPr>
        <dsp:cNvPr id="0" name=""/>
        <dsp:cNvSpPr/>
      </dsp:nvSpPr>
      <dsp:spPr>
        <a:xfrm>
          <a:off x="5119714" y="1569773"/>
          <a:ext cx="1835200" cy="1284580"/>
        </a:xfrm>
        <a:prstGeom prst="roundRect">
          <a:avLst>
            <a:gd name="adj" fmla="val 1667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lvl="0" algn="ctr" defTabSz="1155700">
            <a:lnSpc>
              <a:spcPct val="90000"/>
            </a:lnSpc>
            <a:spcBef>
              <a:spcPct val="0"/>
            </a:spcBef>
            <a:spcAft>
              <a:spcPct val="35000"/>
            </a:spcAft>
          </a:pPr>
          <a:r>
            <a:rPr lang="nl-NL" sz="2600" kern="1200" dirty="0" smtClean="0"/>
            <a:t>13.12.2021</a:t>
          </a:r>
          <a:endParaRPr lang="nl-NL" sz="2600" kern="1200" dirty="0"/>
        </a:p>
      </dsp:txBody>
      <dsp:txXfrm>
        <a:off x="5182433" y="1632492"/>
        <a:ext cx="1709762" cy="1159142"/>
      </dsp:txXfrm>
    </dsp:sp>
    <dsp:sp modelId="{B5C080D9-446F-4869-BC44-46C4FEBC3129}">
      <dsp:nvSpPr>
        <dsp:cNvPr id="0" name=""/>
        <dsp:cNvSpPr/>
      </dsp:nvSpPr>
      <dsp:spPr>
        <a:xfrm>
          <a:off x="7239156" y="1424474"/>
          <a:ext cx="6126568" cy="15018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ctr" anchorCtr="0">
          <a:noAutofit/>
        </a:bodyPr>
        <a:lstStyle/>
        <a:p>
          <a:pPr marL="228600" lvl="1" indent="-228600" algn="l" defTabSz="889000">
            <a:lnSpc>
              <a:spcPct val="90000"/>
            </a:lnSpc>
            <a:spcBef>
              <a:spcPct val="0"/>
            </a:spcBef>
            <a:spcAft>
              <a:spcPct val="15000"/>
            </a:spcAft>
            <a:buChar char="••"/>
          </a:pPr>
          <a:r>
            <a:rPr lang="nl-NL" sz="2000" kern="1200" dirty="0" smtClean="0"/>
            <a:t>Groepsaankoop provincie Oost-Vlaanderen: aardgas /aardgas en elektriciteit </a:t>
          </a:r>
          <a:endParaRPr lang="nl-NL" sz="2000" kern="1200" dirty="0"/>
        </a:p>
        <a:p>
          <a:pPr marL="228600" lvl="1" indent="-228600" algn="l" defTabSz="889000">
            <a:lnSpc>
              <a:spcPct val="90000"/>
            </a:lnSpc>
            <a:spcBef>
              <a:spcPct val="0"/>
            </a:spcBef>
            <a:spcAft>
              <a:spcPct val="15000"/>
            </a:spcAft>
            <a:buChar char="••"/>
          </a:pPr>
          <a:r>
            <a:rPr lang="nl-NL" sz="2000" kern="1200" dirty="0" smtClean="0"/>
            <a:t>Geen collectieve oplossing via provincie Oost-Vlaanderen </a:t>
          </a:r>
          <a:endParaRPr lang="nl-NL" sz="2000" kern="1200" dirty="0"/>
        </a:p>
        <a:p>
          <a:pPr marL="228600" lvl="1" indent="-228600" algn="l" defTabSz="889000">
            <a:lnSpc>
              <a:spcPct val="90000"/>
            </a:lnSpc>
            <a:spcBef>
              <a:spcPct val="0"/>
            </a:spcBef>
            <a:spcAft>
              <a:spcPct val="15000"/>
            </a:spcAft>
            <a:buChar char="••"/>
          </a:pPr>
          <a:r>
            <a:rPr lang="nl-NL" sz="2000" kern="1200" dirty="0" smtClean="0"/>
            <a:t>Overstap naar nieuwe energieleverancier</a:t>
          </a:r>
          <a:endParaRPr lang="nl-NL" sz="2000" kern="1200" dirty="0"/>
        </a:p>
      </dsp:txBody>
      <dsp:txXfrm>
        <a:off x="7239156" y="1424474"/>
        <a:ext cx="6126568" cy="1501887"/>
      </dsp:txXfrm>
    </dsp:sp>
    <dsp:sp modelId="{90912726-F83C-4827-A43C-768A2C53AA40}">
      <dsp:nvSpPr>
        <dsp:cNvPr id="0" name=""/>
        <dsp:cNvSpPr/>
      </dsp:nvSpPr>
      <dsp:spPr>
        <a:xfrm>
          <a:off x="7914124" y="3012781"/>
          <a:ext cx="1835200" cy="1284580"/>
        </a:xfrm>
        <a:prstGeom prst="roundRect">
          <a:avLst>
            <a:gd name="adj" fmla="val 1667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lvl="0" algn="ctr" defTabSz="1155700">
            <a:lnSpc>
              <a:spcPct val="90000"/>
            </a:lnSpc>
            <a:spcBef>
              <a:spcPct val="0"/>
            </a:spcBef>
            <a:spcAft>
              <a:spcPct val="35000"/>
            </a:spcAft>
          </a:pPr>
          <a:r>
            <a:rPr lang="nl-NL" sz="2600" kern="1200" dirty="0" smtClean="0"/>
            <a:t>Voor 06.01.2022</a:t>
          </a:r>
          <a:endParaRPr lang="nl-NL" sz="2600" kern="1200" dirty="0"/>
        </a:p>
      </dsp:txBody>
      <dsp:txXfrm>
        <a:off x="7976843" y="3075500"/>
        <a:ext cx="1709762" cy="1159142"/>
      </dsp:txXfrm>
    </dsp:sp>
    <dsp:sp modelId="{285A53FC-45E1-4EA5-A728-C3BA929BBE91}">
      <dsp:nvSpPr>
        <dsp:cNvPr id="0" name=""/>
        <dsp:cNvSpPr/>
      </dsp:nvSpPr>
      <dsp:spPr>
        <a:xfrm>
          <a:off x="9785518" y="3092187"/>
          <a:ext cx="3670134" cy="10382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ctr" anchorCtr="0">
          <a:noAutofit/>
        </a:bodyPr>
        <a:lstStyle/>
        <a:p>
          <a:pPr marL="228600" lvl="1" indent="-228600" algn="l" defTabSz="889000">
            <a:lnSpc>
              <a:spcPct val="90000"/>
            </a:lnSpc>
            <a:spcBef>
              <a:spcPct val="0"/>
            </a:spcBef>
            <a:spcAft>
              <a:spcPct val="15000"/>
            </a:spcAft>
            <a:buChar char="••"/>
          </a:pPr>
          <a:r>
            <a:rPr lang="nl-NL" sz="2000" kern="1200" dirty="0" smtClean="0"/>
            <a:t>Overstap naar nieuwe energieleverancier om duurdere noodtarieven te vermijden &gt; V-test </a:t>
          </a:r>
          <a:endParaRPr lang="nl-NL" sz="2000" kern="1200" dirty="0"/>
        </a:p>
      </dsp:txBody>
      <dsp:txXfrm>
        <a:off x="9785518" y="3092187"/>
        <a:ext cx="3670134" cy="1038254"/>
      </dsp:txXfrm>
    </dsp:sp>
  </dsp:spTree>
</dsp:drawing>
</file>

<file path=ppt/diagrams/layout1.xml><?xml version="1.0" encoding="utf-8"?>
<dgm:layoutDef xmlns:dgm="http://schemas.openxmlformats.org/drawingml/2006/diagram" xmlns:a="http://schemas.openxmlformats.org/drawingml/2006/main" uniqueId="urn:microsoft.com/office/officeart/2005/8/layout/StepDownProcess">
  <dgm:title val=""/>
  <dgm:desc val=""/>
  <dgm:catLst>
    <dgm:cat type="process" pri="1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60" srcId="0" destId="10" srcOrd="0" destOrd="0"/>
        <dgm:cxn modelId="12" srcId="10" destId="11" srcOrd="0" destOrd="0"/>
        <dgm:cxn modelId="70" srcId="0" destId="20" srcOrd="1" destOrd="0"/>
        <dgm:cxn modelId="22" srcId="20" destId="21" srcOrd="0" destOrd="0"/>
        <dgm:cxn modelId="8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tL"/>
          <dgm:param type="flowDir" val="row"/>
          <dgm:param type="off" val="off"/>
          <dgm:param type="bkpt" val="fixed"/>
          <dgm:param type="bkPtFixedVal" val="1"/>
        </dgm:alg>
      </dgm:if>
      <dgm:else name="Name2">
        <dgm:alg type="snake">
          <dgm:param type="grDir" val="tR"/>
          <dgm:param type="flowDir" val="row"/>
          <dgm:param type="off" val="off"/>
          <dgm:param type="bkpt" val="fixed"/>
          <dgm:param type="bkPtFixedVal" val="1"/>
        </dgm:alg>
      </dgm:else>
    </dgm:choose>
    <dgm:shape xmlns:r="http://schemas.openxmlformats.org/officeDocument/2006/relationships" r:blip="">
      <dgm:adjLst/>
    </dgm:shape>
    <dgm:choose name="Name3">
      <dgm:if name="Name4" func="var" arg="dir" op="equ" val="norm">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if>
      <dgm:else name="Name5">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else>
    </dgm:choose>
    <dgm:forEach name="nodesForEach" axis="ch" ptType="node">
      <dgm:layoutNode name="composite">
        <dgm:alg type="composite">
          <dgm:param type="ar" val="1.2439"/>
        </dgm:alg>
        <dgm:shape xmlns:r="http://schemas.openxmlformats.org/officeDocument/2006/relationships" r:blip="">
          <dgm:adjLst/>
        </dgm:shape>
        <dgm:choose name="Name6">
          <dgm:if name="Name7" func="var" arg="dir" op="equ" val="norm">
            <dgm:constrLst>
              <dgm:constr type="l" for="ch" forName="bentUpArrow1" refType="w" fact="0.07"/>
              <dgm:constr type="t" for="ch" forName="bentUpArrow1" refType="h" fact="0.524"/>
              <dgm:constr type="w" for="ch" forName="bentUpArrow1" refType="w" fact="0.3844"/>
              <dgm:constr type="h" for="ch" forName="bentUpArrow1" refType="h" fact="0.42"/>
              <dgm:constr type="l" for="ch" forName="ParentText" refType="w" fact="0"/>
              <dgm:constr type="t" for="ch" forName="ParentText" refType="h" fact="0"/>
              <dgm:constr type="w" for="ch" forName="ParentText" refType="w" fact="0.5684"/>
              <dgm:constr type="h" for="ch" forName="ParentText" refType="h" fact="0.4949"/>
              <dgm:constr type="l" for="ch" forName="ChildText" refType="w" refFor="ch" refForName="ParentText"/>
              <dgm:constr type="t" for="ch" forName="ChildText" refType="h" fact="0.05"/>
              <dgm:constr type="w" for="ch" forName="ChildText" refType="w" fact="0.4134"/>
              <dgm:constr type="h" for="ch" forName="ChildText" refType="h" fact="0.4"/>
              <dgm:constr type="l" for="ch" forName="FinalChildText" refType="w" refFor="ch" refForName="ParentText"/>
              <dgm:constr type="t" for="ch" forName="FinalChildText" refType="h" fact="0.05"/>
              <dgm:constr type="w" for="ch" forName="FinalChildText" refType="w" fact="0.4134"/>
              <dgm:constr type="h" for="ch" forName="FinalChildText" refType="h" fact="0.4"/>
            </dgm:constrLst>
          </dgm:if>
          <dgm:else name="Name8">
            <dgm:constrLst>
              <dgm:constr type="r" for="ch" forName="bentUpArrow1" refType="w" fact="0.97"/>
              <dgm:constr type="t" for="ch" forName="bentUpArrow1" refType="h" fact="0.524"/>
              <dgm:constr type="w" for="ch" forName="bentUpArrow1" refType="w" fact="0.3844"/>
              <dgm:constr type="h" for="ch" forName="bentUpArrow1" refType="h" fact="0.42"/>
              <dgm:constr type="l" for="ch" forName="ParentText" refType="w" fact="0.4316"/>
              <dgm:constr type="t" for="ch" forName="ParentText" refType="h" fact="0"/>
              <dgm:constr type="w" for="ch" forName="ParentText" refType="w" fact="0.5684"/>
              <dgm:constr type="h" for="ch" forName="ParentText" refType="h" fact="0.4949"/>
              <dgm:constr type="l" for="ch" forName="ChildText" refType="w" fact="0"/>
              <dgm:constr type="t" for="ch" forName="ChildText" refType="h" fact="0.05"/>
              <dgm:constr type="w" for="ch" forName="ChildText" refType="w" fact="0.4134"/>
              <dgm:constr type="h" for="ch" forName="ChildText" refType="h" fact="0.4"/>
              <dgm:constr type="l" for="ch" forName="FinalChildText" refType="w" fact="0"/>
              <dgm:constr type="t" for="ch" forName="FinalChildText" refType="h" fact="0.05"/>
              <dgm:constr type="w" for="ch" forName="FinalChildText" refType="w" fact="0.4134"/>
              <dgm:constr type="h" for="ch" forName="FinalChildText" refType="h" fact="0.4"/>
            </dgm:constrLst>
          </dgm:else>
        </dgm:choose>
        <dgm:choose name="Name9">
          <dgm:if name="Name10" axis="followSib" ptType="node" func="cnt" op="gte" val="1">
            <dgm:layoutNode name="bentUpArrow1" styleLbl="alignImgPlace1">
              <dgm:alg type="sp"/>
              <dgm:choose name="Name11">
                <dgm:if name="Name12" func="var" arg="dir" op="equ" val="norm">
                  <dgm:shape xmlns:r="http://schemas.openxmlformats.org/officeDocument/2006/relationships" rot="90" type="bentUpArrow" r:blip="">
                    <dgm:adjLst>
                      <dgm:adj idx="1" val="0.3284"/>
                      <dgm:adj idx="2" val="0.25"/>
                      <dgm:adj idx="3" val="0.3578"/>
                    </dgm:adjLst>
                  </dgm:shape>
                </dgm:if>
                <dgm:else name="Name13">
                  <dgm:shape xmlns:r="http://schemas.openxmlformats.org/officeDocument/2006/relationships" rot="180" type="bentArrow" r:blip="">
                    <dgm:adjLst>
                      <dgm:adj idx="1" val="0.3284"/>
                      <dgm:adj idx="2" val="0.25"/>
                      <dgm:adj idx="3" val="0.3578"/>
                      <dgm:adj idx="4" val="0"/>
                    </dgm:adjLst>
                  </dgm:shape>
                </dgm:else>
              </dgm:choose>
              <dgm:presOf/>
            </dgm:layoutNode>
          </dgm:if>
          <dgm:else name="Name14"/>
        </dgm:choose>
        <dgm:layoutNode name="ParentText" styleLbl="node1">
          <dgm:varLst>
            <dgm:chMax val="1"/>
            <dgm:chPref val="1"/>
            <dgm:bulletEnabled val="1"/>
          </dgm:varLst>
          <dgm:alg type="tx"/>
          <dgm:shape xmlns:r="http://schemas.openxmlformats.org/officeDocument/2006/relationships" type="roundRect" r:blip="">
            <dgm:adjLst>
              <dgm:adj idx="1" val="0.166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15">
          <dgm:if name="Name16" axis="followSib" ptType="node" func="cnt" op="equ" val="0">
            <dgm:choose name="Name17">
              <dgm:if name="Name18" axis="ch" ptType="node" func="cnt" op="gte" val="1">
                <dgm:layoutNode name="Final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9"/>
            </dgm:choose>
          </dgm:if>
          <dgm:else name="Name20">
            <dgm:layoutNode name="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889938" cy="498056"/>
          </a:xfrm>
          <a:prstGeom prst="rect">
            <a:avLst/>
          </a:prstGeom>
        </p:spPr>
        <p:txBody>
          <a:bodyPr vert="horz" lIns="91440" tIns="45720" rIns="91440" bIns="45720" rtlCol="0"/>
          <a:lstStyle>
            <a:lvl1pPr algn="l">
              <a:defRPr sz="1200"/>
            </a:lvl1pPr>
          </a:lstStyle>
          <a:p>
            <a:endParaRPr lang="nl-BE"/>
          </a:p>
        </p:txBody>
      </p:sp>
      <p:sp>
        <p:nvSpPr>
          <p:cNvPr id="3" name="Tijdelijke aanduiding voor datum 2"/>
          <p:cNvSpPr>
            <a:spLocks noGrp="1"/>
          </p:cNvSpPr>
          <p:nvPr>
            <p:ph type="dt" idx="1"/>
          </p:nvPr>
        </p:nvSpPr>
        <p:spPr>
          <a:xfrm>
            <a:off x="3777607" y="0"/>
            <a:ext cx="2889938" cy="498056"/>
          </a:xfrm>
          <a:prstGeom prst="rect">
            <a:avLst/>
          </a:prstGeom>
        </p:spPr>
        <p:txBody>
          <a:bodyPr vert="horz" lIns="91440" tIns="45720" rIns="91440" bIns="45720" rtlCol="0"/>
          <a:lstStyle>
            <a:lvl1pPr algn="r">
              <a:defRPr sz="1200"/>
            </a:lvl1pPr>
          </a:lstStyle>
          <a:p>
            <a:fld id="{D6494720-1FAF-4216-91C0-C99CC6D9ABFD}" type="datetimeFigureOut">
              <a:rPr lang="nl-BE" smtClean="0"/>
              <a:t>21/12/2021</a:t>
            </a:fld>
            <a:endParaRPr lang="nl-BE"/>
          </a:p>
        </p:txBody>
      </p:sp>
      <p:sp>
        <p:nvSpPr>
          <p:cNvPr id="4" name="Tijdelijke aanduiding voor dia-afbeelding 3"/>
          <p:cNvSpPr>
            <a:spLocks noGrp="1" noRot="1" noChangeAspect="1"/>
          </p:cNvSpPr>
          <p:nvPr>
            <p:ph type="sldImg" idx="2"/>
          </p:nvPr>
        </p:nvSpPr>
        <p:spPr>
          <a:xfrm>
            <a:off x="357188" y="1241425"/>
            <a:ext cx="5954712" cy="3349625"/>
          </a:xfrm>
          <a:prstGeom prst="rect">
            <a:avLst/>
          </a:prstGeom>
          <a:noFill/>
          <a:ln w="12700">
            <a:solidFill>
              <a:prstClr val="black"/>
            </a:solidFill>
          </a:ln>
        </p:spPr>
        <p:txBody>
          <a:bodyPr vert="horz" lIns="91440" tIns="45720" rIns="91440" bIns="45720" rtlCol="0" anchor="ctr"/>
          <a:lstStyle/>
          <a:p>
            <a:endParaRPr lang="nl-BE"/>
          </a:p>
        </p:txBody>
      </p:sp>
      <p:sp>
        <p:nvSpPr>
          <p:cNvPr id="5" name="Tijdelijke aanduiding voor notities 4"/>
          <p:cNvSpPr>
            <a:spLocks noGrp="1"/>
          </p:cNvSpPr>
          <p:nvPr>
            <p:ph type="body" sz="quarter" idx="3"/>
          </p:nvPr>
        </p:nvSpPr>
        <p:spPr>
          <a:xfrm>
            <a:off x="666909" y="4777194"/>
            <a:ext cx="5335270" cy="3908614"/>
          </a:xfrm>
          <a:prstGeom prst="rect">
            <a:avLst/>
          </a:prstGeom>
        </p:spPr>
        <p:txBody>
          <a:bodyPr vert="horz" lIns="91440" tIns="45720" rIns="91440" bIns="45720" rtlCol="0"/>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BE"/>
          </a:p>
        </p:txBody>
      </p:sp>
      <p:sp>
        <p:nvSpPr>
          <p:cNvPr id="6" name="Tijdelijke aanduiding voor voettekst 5"/>
          <p:cNvSpPr>
            <a:spLocks noGrp="1"/>
          </p:cNvSpPr>
          <p:nvPr>
            <p:ph type="ftr" sz="quarter" idx="4"/>
          </p:nvPr>
        </p:nvSpPr>
        <p:spPr>
          <a:xfrm>
            <a:off x="0" y="9428584"/>
            <a:ext cx="2889938" cy="498055"/>
          </a:xfrm>
          <a:prstGeom prst="rect">
            <a:avLst/>
          </a:prstGeom>
        </p:spPr>
        <p:txBody>
          <a:bodyPr vert="horz" lIns="91440" tIns="45720" rIns="91440" bIns="45720" rtlCol="0" anchor="b"/>
          <a:lstStyle>
            <a:lvl1pPr algn="l">
              <a:defRPr sz="1200"/>
            </a:lvl1pPr>
          </a:lstStyle>
          <a:p>
            <a:endParaRPr lang="nl-BE"/>
          </a:p>
        </p:txBody>
      </p:sp>
      <p:sp>
        <p:nvSpPr>
          <p:cNvPr id="7" name="Tijdelijke aanduiding voor dianummer 6"/>
          <p:cNvSpPr>
            <a:spLocks noGrp="1"/>
          </p:cNvSpPr>
          <p:nvPr>
            <p:ph type="sldNum" sz="quarter" idx="5"/>
          </p:nvPr>
        </p:nvSpPr>
        <p:spPr>
          <a:xfrm>
            <a:off x="3777607" y="9428584"/>
            <a:ext cx="2889938" cy="498055"/>
          </a:xfrm>
          <a:prstGeom prst="rect">
            <a:avLst/>
          </a:prstGeom>
        </p:spPr>
        <p:txBody>
          <a:bodyPr vert="horz" lIns="91440" tIns="45720" rIns="91440" bIns="45720" rtlCol="0" anchor="b"/>
          <a:lstStyle>
            <a:lvl1pPr algn="r">
              <a:defRPr sz="1200"/>
            </a:lvl1pPr>
          </a:lstStyle>
          <a:p>
            <a:fld id="{3CE3A227-3327-45B9-BF13-66AAB6BCBDE8}" type="slidenum">
              <a:rPr lang="nl-BE" smtClean="0"/>
              <a:t>‹nr.›</a:t>
            </a:fld>
            <a:endParaRPr lang="nl-BE"/>
          </a:p>
        </p:txBody>
      </p:sp>
    </p:spTree>
    <p:extLst>
      <p:ext uri="{BB962C8B-B14F-4D97-AF65-F5344CB8AC3E}">
        <p14:creationId xmlns:p14="http://schemas.microsoft.com/office/powerpoint/2010/main" val="25102407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vtest.vreg.be/" TargetMode="External"/><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www.vreg.be/nl/begrippenlijst#Fluvius" TargetMode="External"/><Relationship Id="rId7" Type="http://schemas.openxmlformats.org/officeDocument/2006/relationships/hyperlink" Target="https://www.indexis.be/netuserWeb/index.action" TargetMode="External"/><Relationship Id="rId2" Type="http://schemas.openxmlformats.org/officeDocument/2006/relationships/slide" Target="../slides/slide5.xml"/><Relationship Id="rId1" Type="http://schemas.openxmlformats.org/officeDocument/2006/relationships/notesMaster" Target="../notesMasters/notesMaster1.xml"/><Relationship Id="rId6" Type="http://schemas.openxmlformats.org/officeDocument/2006/relationships/hyperlink" Target="https://www.indexis.be/requestWeb/index.action" TargetMode="External"/><Relationship Id="rId5" Type="http://schemas.openxmlformats.org/officeDocument/2006/relationships/hyperlink" Target="https://mijn.fluvius.be/verbruik/" TargetMode="External"/><Relationship Id="rId4" Type="http://schemas.openxmlformats.org/officeDocument/2006/relationships/hyperlink" Target="https://www.vreg.be/nl/begrippenlijst#digitale_meter" TargetMode="Externa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sz="1100" dirty="0" smtClean="0"/>
              <a:t>Woonplus (intergemeentelijke samenwerking rond wonen tussen Laarne, Wetteren en Wichelen) heeft</a:t>
            </a:r>
            <a:r>
              <a:rPr lang="nl-NL" sz="1100" baseline="0" dirty="0" smtClean="0"/>
              <a:t> dit infomoment georganiseerd, en ook aan andere gemeenten de kans gegeven om hierbij aan te sluiten. </a:t>
            </a:r>
            <a:endParaRPr lang="nl-BE" sz="1100" dirty="0"/>
          </a:p>
        </p:txBody>
      </p:sp>
      <p:sp>
        <p:nvSpPr>
          <p:cNvPr id="4" name="Tijdelijke aanduiding voor dianummer 3"/>
          <p:cNvSpPr>
            <a:spLocks noGrp="1"/>
          </p:cNvSpPr>
          <p:nvPr>
            <p:ph type="sldNum" sz="quarter" idx="10"/>
          </p:nvPr>
        </p:nvSpPr>
        <p:spPr/>
        <p:txBody>
          <a:bodyPr/>
          <a:lstStyle/>
          <a:p>
            <a:fld id="{3CE3A227-3327-45B9-BF13-66AAB6BCBDE8}" type="slidenum">
              <a:rPr lang="nl-BE" smtClean="0"/>
              <a:t>1</a:t>
            </a:fld>
            <a:endParaRPr lang="nl-BE"/>
          </a:p>
        </p:txBody>
      </p:sp>
    </p:spTree>
    <p:extLst>
      <p:ext uri="{BB962C8B-B14F-4D97-AF65-F5344CB8AC3E}">
        <p14:creationId xmlns:p14="http://schemas.microsoft.com/office/powerpoint/2010/main" val="4905478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sz="1100" dirty="0" smtClean="0"/>
              <a:t>Vragen kunnen gesteld worden in de chat – aan het einde van de infosessie zullen we (indien</a:t>
            </a:r>
            <a:r>
              <a:rPr lang="nl-NL" sz="1100" baseline="0" dirty="0" smtClean="0"/>
              <a:t> er nog tijd is) een aantal van deze vragen beantwoorden. </a:t>
            </a:r>
          </a:p>
          <a:p>
            <a:r>
              <a:rPr lang="nl-NL" sz="1100" baseline="0" dirty="0" smtClean="0"/>
              <a:t>Niet alle vragen zullen aan bod kunnen komen – de vragen worden gebundeld en de vragen en antwoorden worden ter beschikking gesteld op de website van Woonplus – www.woonplus-lww.be </a:t>
            </a:r>
            <a:endParaRPr lang="nl-NL" sz="1100" dirty="0"/>
          </a:p>
        </p:txBody>
      </p:sp>
      <p:sp>
        <p:nvSpPr>
          <p:cNvPr id="4" name="Tijdelijke aanduiding voor dianummer 3"/>
          <p:cNvSpPr>
            <a:spLocks noGrp="1"/>
          </p:cNvSpPr>
          <p:nvPr>
            <p:ph type="sldNum" sz="quarter" idx="10"/>
          </p:nvPr>
        </p:nvSpPr>
        <p:spPr/>
        <p:txBody>
          <a:bodyPr/>
          <a:lstStyle/>
          <a:p>
            <a:fld id="{CA8A3ED0-B930-45BE-B101-EB93BDDA2860}" type="slidenum">
              <a:rPr lang="nl-BE" smtClean="0"/>
              <a:t>2</a:t>
            </a:fld>
            <a:endParaRPr lang="nl-BE"/>
          </a:p>
        </p:txBody>
      </p:sp>
    </p:spTree>
    <p:extLst>
      <p:ext uri="{BB962C8B-B14F-4D97-AF65-F5344CB8AC3E}">
        <p14:creationId xmlns:p14="http://schemas.microsoft.com/office/powerpoint/2010/main" val="24938442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BE"/>
          </a:p>
        </p:txBody>
      </p:sp>
      <p:sp>
        <p:nvSpPr>
          <p:cNvPr id="4" name="Tijdelijke aanduiding voor dianummer 3"/>
          <p:cNvSpPr>
            <a:spLocks noGrp="1"/>
          </p:cNvSpPr>
          <p:nvPr>
            <p:ph type="sldNum" sz="quarter" idx="10"/>
          </p:nvPr>
        </p:nvSpPr>
        <p:spPr/>
        <p:txBody>
          <a:bodyPr/>
          <a:lstStyle/>
          <a:p>
            <a:fld id="{3CE3A227-3327-45B9-BF13-66AAB6BCBDE8}" type="slidenum">
              <a:rPr lang="nl-BE" smtClean="0"/>
              <a:t>3</a:t>
            </a:fld>
            <a:endParaRPr lang="nl-BE"/>
          </a:p>
        </p:txBody>
      </p:sp>
    </p:spTree>
    <p:extLst>
      <p:ext uri="{BB962C8B-B14F-4D97-AF65-F5344CB8AC3E}">
        <p14:creationId xmlns:p14="http://schemas.microsoft.com/office/powerpoint/2010/main" val="8000394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fontAlgn="base"/>
            <a:r>
              <a:rPr lang="nl-NL" sz="1100" b="0" i="0" kern="1200" dirty="0" smtClean="0">
                <a:solidFill>
                  <a:schemeClr val="tx1"/>
                </a:solidFill>
                <a:effectLst/>
                <a:latin typeface="+mn-lt"/>
                <a:ea typeface="+mn-ea"/>
                <a:cs typeface="+mn-cs"/>
              </a:rPr>
              <a:t>De Vlaamse Energieleverancier heeft op maandag 6 december zijn faillissement aangevraagd. Op dinsdag 7 december heeft de ondernemingsrechtbank van Brussel de Vlaamse Energieleverancier failliet verklaard.</a:t>
            </a:r>
          </a:p>
          <a:p>
            <a:pPr fontAlgn="base"/>
            <a:endParaRPr lang="nl-NL" sz="1100" b="0" i="0" kern="1200" dirty="0" smtClean="0">
              <a:solidFill>
                <a:schemeClr val="tx1"/>
              </a:solidFill>
              <a:effectLst/>
              <a:latin typeface="+mn-lt"/>
              <a:ea typeface="+mn-ea"/>
              <a:cs typeface="+mn-cs"/>
            </a:endParaRPr>
          </a:p>
          <a:p>
            <a:pPr fontAlgn="base"/>
            <a:r>
              <a:rPr lang="nl-NL" sz="1100" b="0" i="0" kern="1200" dirty="0" smtClean="0">
                <a:solidFill>
                  <a:schemeClr val="tx1"/>
                </a:solidFill>
                <a:effectLst/>
                <a:latin typeface="+mn-lt"/>
                <a:ea typeface="+mn-ea"/>
                <a:cs typeface="+mn-cs"/>
              </a:rPr>
              <a:t>Netbeheerder </a:t>
            </a:r>
            <a:r>
              <a:rPr lang="nl-NL" sz="1100" b="0" i="0" kern="1200" dirty="0" err="1" smtClean="0">
                <a:solidFill>
                  <a:schemeClr val="tx1"/>
                </a:solidFill>
                <a:effectLst/>
                <a:latin typeface="+mn-lt"/>
                <a:ea typeface="+mn-ea"/>
                <a:cs typeface="+mn-cs"/>
              </a:rPr>
              <a:t>Fluvius</a:t>
            </a:r>
            <a:r>
              <a:rPr lang="nl-NL" sz="1100" b="0" i="0" kern="1200" dirty="0" smtClean="0">
                <a:solidFill>
                  <a:schemeClr val="tx1"/>
                </a:solidFill>
                <a:effectLst/>
                <a:latin typeface="+mn-lt"/>
                <a:ea typeface="+mn-ea"/>
                <a:cs typeface="+mn-cs"/>
              </a:rPr>
              <a:t> heeft ondertussen de levering van aardgas en elektriciteit overgenomen. Je zal dus niet zonder gas of elektriciteit vallen! Zij rekenen hiervoor echter wel een noodtarief aan dat duurder is dan de huidige tarieven op de markt.</a:t>
            </a:r>
          </a:p>
          <a:p>
            <a:pPr fontAlgn="base"/>
            <a:endParaRPr lang="nl-NL" sz="1100" b="0" i="0" kern="1200" dirty="0" smtClean="0">
              <a:solidFill>
                <a:schemeClr val="tx1"/>
              </a:solidFill>
              <a:effectLst/>
              <a:latin typeface="+mn-lt"/>
              <a:ea typeface="+mn-ea"/>
              <a:cs typeface="+mn-cs"/>
            </a:endParaRPr>
          </a:p>
          <a:p>
            <a:pPr fontAlgn="base"/>
            <a:r>
              <a:rPr lang="nl-NL" sz="1100" b="0" i="0" kern="1200" dirty="0" smtClean="0">
                <a:solidFill>
                  <a:schemeClr val="tx1"/>
                </a:solidFill>
                <a:effectLst/>
                <a:latin typeface="+mn-lt"/>
                <a:ea typeface="+mn-ea"/>
                <a:cs typeface="+mn-cs"/>
              </a:rPr>
              <a:t>De Vlaamse energieleverancier won vorig jaar de veiling van de groepsaankoop groene stroom van de Provincie Oost-Vlaanderen voor aardgas en de combinatiecontracten aardgas en elektriciteit voor particulieren. Heb je bij deze groepsaankoop enkel voor de optie elektriciteit gekozen, dan is er voor jou dus geen probleem aangezien je dan aangesloten bent bij Lampiris.</a:t>
            </a:r>
          </a:p>
          <a:p>
            <a:endParaRPr lang="nl-NL" sz="1100" dirty="0" smtClean="0"/>
          </a:p>
          <a:p>
            <a:r>
              <a:rPr lang="nl-NL" sz="1100" b="0" i="0" kern="1200" dirty="0" smtClean="0">
                <a:solidFill>
                  <a:schemeClr val="tx1"/>
                </a:solidFill>
                <a:effectLst/>
                <a:latin typeface="+mn-lt"/>
                <a:ea typeface="+mn-ea"/>
                <a:cs typeface="+mn-cs"/>
              </a:rPr>
              <a:t>Door de onstabiele energiemarkt is de provincie er helaas niet in geslaagd om tot een passend collectief aanbod te komen. </a:t>
            </a:r>
            <a:r>
              <a:rPr lang="nl-NL" sz="1100" b="1" i="0" kern="1200" dirty="0" smtClean="0">
                <a:solidFill>
                  <a:schemeClr val="tx1"/>
                </a:solidFill>
                <a:effectLst/>
                <a:latin typeface="+mn-lt"/>
                <a:ea typeface="+mn-ea"/>
                <a:cs typeface="+mn-cs"/>
              </a:rPr>
              <a:t>Dit betekent dat wie aangesloten was bij de Vlaamse Energieleverancier individueel zal moeten overstappen naar een andere energieleverancier</a:t>
            </a:r>
            <a:r>
              <a:rPr lang="nl-NL" sz="1100" b="0" i="0" kern="1200" dirty="0" smtClean="0">
                <a:solidFill>
                  <a:schemeClr val="tx1"/>
                </a:solidFill>
                <a:effectLst/>
                <a:latin typeface="+mn-lt"/>
                <a:ea typeface="+mn-ea"/>
                <a:cs typeface="+mn-cs"/>
              </a:rPr>
              <a:t>.</a:t>
            </a:r>
          </a:p>
          <a:p>
            <a:endParaRPr lang="nl-NL" sz="1100" b="0" i="0" kern="1200" dirty="0" smtClean="0">
              <a:solidFill>
                <a:schemeClr val="tx1"/>
              </a:solidFill>
              <a:effectLst/>
              <a:latin typeface="+mn-lt"/>
              <a:ea typeface="+mn-ea"/>
              <a:cs typeface="+mn-cs"/>
            </a:endParaRPr>
          </a:p>
          <a:p>
            <a:pPr fontAlgn="base"/>
            <a:r>
              <a:rPr lang="nl-NL" sz="1100" b="0" i="0" kern="1200" dirty="0" smtClean="0">
                <a:solidFill>
                  <a:schemeClr val="tx1"/>
                </a:solidFill>
                <a:effectLst/>
                <a:latin typeface="+mn-lt"/>
                <a:ea typeface="+mn-ea"/>
                <a:cs typeface="+mn-cs"/>
              </a:rPr>
              <a:t>Je moet zelf een nieuw energiecontract afsluiten. Dit doe je best voor 6 januari 2022.</a:t>
            </a:r>
          </a:p>
          <a:p>
            <a:pPr fontAlgn="base"/>
            <a:r>
              <a:rPr lang="nl-NL" sz="1100" b="0" i="0" kern="1200" dirty="0" smtClean="0">
                <a:solidFill>
                  <a:schemeClr val="tx1"/>
                </a:solidFill>
                <a:effectLst/>
                <a:latin typeface="+mn-lt"/>
                <a:ea typeface="+mn-ea"/>
                <a:cs typeface="+mn-cs"/>
              </a:rPr>
              <a:t>Om een nieuwe energieleverancier te vinden kan je beroep doen op de </a:t>
            </a:r>
            <a:r>
              <a:rPr lang="nl-NL" sz="1100" b="1" i="0" u="sng" strike="noStrike" kern="1200" dirty="0" smtClean="0">
                <a:solidFill>
                  <a:schemeClr val="tx1"/>
                </a:solidFill>
                <a:effectLst/>
                <a:latin typeface="+mn-lt"/>
                <a:ea typeface="+mn-ea"/>
                <a:cs typeface="+mn-cs"/>
                <a:hlinkClick r:id="rId3"/>
              </a:rPr>
              <a:t>V-test van de VREG</a:t>
            </a:r>
            <a:r>
              <a:rPr lang="nl-NL" sz="1100" b="0" i="0" kern="1200" dirty="0" smtClean="0">
                <a:solidFill>
                  <a:schemeClr val="tx1"/>
                </a:solidFill>
                <a:effectLst/>
                <a:latin typeface="+mn-lt"/>
                <a:ea typeface="+mn-ea"/>
                <a:cs typeface="+mn-cs"/>
              </a:rPr>
              <a:t>. Dit is een objectieve prijsvergelijkingswebsite die een volledig overzicht geeft van de beschikbare contracten van verschillende energieleveranciers. We raden je aan dit met de nodige aandacht te bekijken en </a:t>
            </a:r>
            <a:r>
              <a:rPr lang="nl-NL" sz="1100" b="1" i="0" kern="1200" dirty="0" smtClean="0">
                <a:solidFill>
                  <a:schemeClr val="tx1"/>
                </a:solidFill>
                <a:effectLst/>
                <a:latin typeface="+mn-lt"/>
                <a:ea typeface="+mn-ea"/>
                <a:cs typeface="+mn-cs"/>
              </a:rPr>
              <a:t>niet alleen rekening te houden met de prijs, maar ook aandachtig de bijhorende voorwaarden na te gaan</a:t>
            </a:r>
            <a:r>
              <a:rPr lang="nl-NL" sz="1100" b="0" i="0" kern="1200" dirty="0" smtClean="0">
                <a:solidFill>
                  <a:schemeClr val="tx1"/>
                </a:solidFill>
                <a:effectLst/>
                <a:latin typeface="+mn-lt"/>
                <a:ea typeface="+mn-ea"/>
                <a:cs typeface="+mn-cs"/>
              </a:rPr>
              <a:t>.</a:t>
            </a:r>
          </a:p>
          <a:p>
            <a:endParaRPr lang="nl-BE" dirty="0"/>
          </a:p>
        </p:txBody>
      </p:sp>
      <p:sp>
        <p:nvSpPr>
          <p:cNvPr id="4" name="Tijdelijke aanduiding voor dianummer 3"/>
          <p:cNvSpPr>
            <a:spLocks noGrp="1"/>
          </p:cNvSpPr>
          <p:nvPr>
            <p:ph type="sldNum" sz="quarter" idx="10"/>
          </p:nvPr>
        </p:nvSpPr>
        <p:spPr/>
        <p:txBody>
          <a:bodyPr/>
          <a:lstStyle/>
          <a:p>
            <a:fld id="{3CE3A227-3327-45B9-BF13-66AAB6BCBDE8}" type="slidenum">
              <a:rPr lang="nl-BE" smtClean="0"/>
              <a:t>4</a:t>
            </a:fld>
            <a:endParaRPr lang="nl-BE"/>
          </a:p>
        </p:txBody>
      </p:sp>
    </p:spTree>
    <p:extLst>
      <p:ext uri="{BB962C8B-B14F-4D97-AF65-F5344CB8AC3E}">
        <p14:creationId xmlns:p14="http://schemas.microsoft.com/office/powerpoint/2010/main" val="38698253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1100" b="0" i="0" kern="1200" dirty="0" smtClean="0">
                <a:solidFill>
                  <a:schemeClr val="tx1"/>
                </a:solidFill>
                <a:effectLst/>
                <a:latin typeface="+mn-lt"/>
                <a:ea typeface="+mn-ea"/>
                <a:cs typeface="+mn-cs"/>
              </a:rPr>
              <a:t>Sluit u vóór 7 januari 2022 een nieuw contract af? Dan kan u aan uw nieuwe leverancier vragen om al vanaf 8 december klant bij hem te worden. Gaat uw nieuwe leverancier daarmee akkoord, dan kan dat met terugwerkende kracht in de achterliggende systemen aangepast worden. Geef in dat geval wel de juiste wisseldatum (8/12/2021) en wisselmeterstand (uw meterstand op 8/12/2021) mee aan uw nieuwe leverancier. U ontvangt dan geen factuur van </a:t>
            </a:r>
            <a:r>
              <a:rPr lang="nl-NL" sz="1100" b="0" i="0" kern="1200" dirty="0" err="1" smtClean="0">
                <a:solidFill>
                  <a:schemeClr val="tx1"/>
                </a:solidFill>
                <a:effectLst/>
                <a:latin typeface="+mn-lt"/>
                <a:ea typeface="+mn-ea"/>
                <a:cs typeface="+mn-cs"/>
              </a:rPr>
              <a:t>Fluvius</a:t>
            </a:r>
            <a:r>
              <a:rPr lang="nl-NL" sz="1100" b="0" i="0" kern="1200" dirty="0" smtClean="0">
                <a:solidFill>
                  <a:schemeClr val="tx1"/>
                </a:solidFill>
                <a:effectLst/>
                <a:latin typeface="+mn-lt"/>
                <a:ea typeface="+mn-ea"/>
                <a:cs typeface="+mn-cs"/>
              </a:rPr>
              <a:t>, enkel van uw nieuwe leverancier.</a:t>
            </a:r>
          </a:p>
          <a:p>
            <a:endParaRPr lang="nl-NL" sz="1100" b="0" i="0" kern="1200" dirty="0" smtClean="0">
              <a:solidFill>
                <a:schemeClr val="tx1"/>
              </a:solidFill>
              <a:effectLst/>
              <a:latin typeface="+mn-lt"/>
              <a:ea typeface="+mn-ea"/>
              <a:cs typeface="+mn-cs"/>
            </a:endParaRPr>
          </a:p>
          <a:p>
            <a:r>
              <a:rPr lang="nl-NL" sz="1100" b="0" i="0" kern="1200" dirty="0" smtClean="0">
                <a:solidFill>
                  <a:schemeClr val="tx1"/>
                </a:solidFill>
                <a:effectLst/>
                <a:latin typeface="+mn-lt"/>
                <a:ea typeface="+mn-ea"/>
                <a:cs typeface="+mn-cs"/>
              </a:rPr>
              <a:t>Omdat </a:t>
            </a:r>
            <a:r>
              <a:rPr lang="nl-NL" sz="1100" b="0" i="0" u="none" strike="noStrike" kern="1200" dirty="0" err="1" smtClean="0">
                <a:solidFill>
                  <a:schemeClr val="tx1"/>
                </a:solidFill>
                <a:effectLst/>
                <a:latin typeface="+mn-lt"/>
                <a:ea typeface="+mn-ea"/>
                <a:cs typeface="+mn-cs"/>
                <a:hlinkClick r:id="rId3"/>
              </a:rPr>
              <a:t>Fluvius</a:t>
            </a:r>
            <a:r>
              <a:rPr lang="nl-NL" sz="1100" b="0" i="0" kern="1200" dirty="0" smtClean="0">
                <a:solidFill>
                  <a:schemeClr val="tx1"/>
                </a:solidFill>
                <a:effectLst/>
                <a:latin typeface="+mn-lt"/>
                <a:ea typeface="+mn-ea"/>
                <a:cs typeface="+mn-cs"/>
              </a:rPr>
              <a:t> in zijn rol als noodleverancier maar heel tijdelijk aan u levert, stuurt </a:t>
            </a:r>
            <a:r>
              <a:rPr lang="nl-NL" sz="1100" b="0" i="0" kern="1200" dirty="0" err="1" smtClean="0">
                <a:solidFill>
                  <a:schemeClr val="tx1"/>
                </a:solidFill>
                <a:effectLst/>
                <a:latin typeface="+mn-lt"/>
                <a:ea typeface="+mn-ea"/>
                <a:cs typeface="+mn-cs"/>
              </a:rPr>
              <a:t>Fluvius</a:t>
            </a:r>
            <a:r>
              <a:rPr lang="nl-NL" sz="1100" b="0" i="0" kern="1200" dirty="0" smtClean="0">
                <a:solidFill>
                  <a:schemeClr val="tx1"/>
                </a:solidFill>
                <a:effectLst/>
                <a:latin typeface="+mn-lt"/>
                <a:ea typeface="+mn-ea"/>
                <a:cs typeface="+mn-cs"/>
              </a:rPr>
              <a:t> u geen voorschotfacturen. U krijgt enkel een slotfactuur. Dat gebeurt nadat u bent overgestapt naar een nieuwe energieleverancier. Betaalde u voorschotten aan Vlaamse Energieleverancier? Dan worden die op de slotfactuur van </a:t>
            </a:r>
            <a:r>
              <a:rPr lang="nl-NL" sz="1100" b="0" i="0" kern="1200" dirty="0" err="1" smtClean="0">
                <a:solidFill>
                  <a:schemeClr val="tx1"/>
                </a:solidFill>
                <a:effectLst/>
                <a:latin typeface="+mn-lt"/>
                <a:ea typeface="+mn-ea"/>
                <a:cs typeface="+mn-cs"/>
              </a:rPr>
              <a:t>Fluvius</a:t>
            </a:r>
            <a:r>
              <a:rPr lang="nl-NL" sz="1100" b="0" i="0" kern="1200" dirty="0" smtClean="0">
                <a:solidFill>
                  <a:schemeClr val="tx1"/>
                </a:solidFill>
                <a:effectLst/>
                <a:latin typeface="+mn-lt"/>
                <a:ea typeface="+mn-ea"/>
                <a:cs typeface="+mn-cs"/>
              </a:rPr>
              <a:t> niet in mindering gebracht. </a:t>
            </a:r>
          </a:p>
          <a:p>
            <a:endParaRPr lang="nl-NL" sz="1100" b="0" i="0" kern="1200" dirty="0" smtClean="0">
              <a:solidFill>
                <a:schemeClr val="tx1"/>
              </a:solidFill>
              <a:effectLst/>
              <a:latin typeface="+mn-lt"/>
              <a:ea typeface="+mn-ea"/>
              <a:cs typeface="+mn-cs"/>
            </a:endParaRPr>
          </a:p>
          <a:p>
            <a:r>
              <a:rPr lang="nl-NL" sz="1100" b="1" i="0" kern="1200" dirty="0" smtClean="0">
                <a:solidFill>
                  <a:schemeClr val="tx1"/>
                </a:solidFill>
                <a:effectLst/>
                <a:latin typeface="+mn-lt"/>
                <a:ea typeface="+mn-ea"/>
                <a:cs typeface="+mn-cs"/>
              </a:rPr>
              <a:t>Welke meterstand gebruikt </a:t>
            </a:r>
            <a:r>
              <a:rPr lang="nl-NL" sz="1100" b="1" i="0" kern="1200" dirty="0" err="1" smtClean="0">
                <a:solidFill>
                  <a:schemeClr val="tx1"/>
                </a:solidFill>
                <a:effectLst/>
                <a:latin typeface="+mn-lt"/>
                <a:ea typeface="+mn-ea"/>
                <a:cs typeface="+mn-cs"/>
              </a:rPr>
              <a:t>Fluvius</a:t>
            </a:r>
            <a:r>
              <a:rPr lang="nl-NL" sz="1100" b="1" i="0" kern="1200" dirty="0" smtClean="0">
                <a:solidFill>
                  <a:schemeClr val="tx1"/>
                </a:solidFill>
                <a:effectLst/>
                <a:latin typeface="+mn-lt"/>
                <a:ea typeface="+mn-ea"/>
                <a:cs typeface="+mn-cs"/>
              </a:rPr>
              <a:t> voor mijn slotfactuur?</a:t>
            </a:r>
          </a:p>
          <a:p>
            <a:r>
              <a:rPr lang="nl-NL" sz="1100" b="0" i="0" kern="1200" dirty="0" smtClean="0">
                <a:solidFill>
                  <a:schemeClr val="tx1"/>
                </a:solidFill>
                <a:effectLst/>
                <a:latin typeface="+mn-lt"/>
                <a:ea typeface="+mn-ea"/>
                <a:cs typeface="+mn-cs"/>
              </a:rPr>
              <a:t>Hebt u een </a:t>
            </a:r>
            <a:r>
              <a:rPr lang="nl-NL" sz="1100" b="1" i="0" u="none" strike="noStrike" kern="1200" dirty="0" smtClean="0">
                <a:solidFill>
                  <a:schemeClr val="tx1"/>
                </a:solidFill>
                <a:effectLst/>
                <a:latin typeface="+mn-lt"/>
                <a:ea typeface="+mn-ea"/>
                <a:cs typeface="+mn-cs"/>
                <a:hlinkClick r:id="rId4"/>
              </a:rPr>
              <a:t>digitale meter</a:t>
            </a:r>
            <a:r>
              <a:rPr lang="nl-NL" sz="1100" b="0" i="0" kern="1200" dirty="0" smtClean="0">
                <a:solidFill>
                  <a:schemeClr val="tx1"/>
                </a:solidFill>
                <a:effectLst/>
                <a:latin typeface="+mn-lt"/>
                <a:ea typeface="+mn-ea"/>
                <a:cs typeface="+mn-cs"/>
              </a:rPr>
              <a:t>? Dan </a:t>
            </a:r>
            <a:r>
              <a:rPr lang="nl-NL" sz="1100" b="1" i="0" kern="1200" dirty="0" smtClean="0">
                <a:solidFill>
                  <a:schemeClr val="tx1"/>
                </a:solidFill>
                <a:effectLst/>
                <a:latin typeface="+mn-lt"/>
                <a:ea typeface="+mn-ea"/>
                <a:cs typeface="+mn-cs"/>
              </a:rPr>
              <a:t>leest </a:t>
            </a:r>
            <a:r>
              <a:rPr lang="nl-NL" sz="1100" b="1" i="0" u="none" strike="noStrike" kern="1200" dirty="0" err="1" smtClean="0">
                <a:solidFill>
                  <a:schemeClr val="tx1"/>
                </a:solidFill>
                <a:effectLst/>
                <a:latin typeface="+mn-lt"/>
                <a:ea typeface="+mn-ea"/>
                <a:cs typeface="+mn-cs"/>
                <a:hlinkClick r:id="rId3"/>
              </a:rPr>
              <a:t>Fluvius</a:t>
            </a:r>
            <a:r>
              <a:rPr lang="nl-NL" sz="1100" b="1" i="0" kern="1200" dirty="0" smtClean="0">
                <a:solidFill>
                  <a:schemeClr val="tx1"/>
                </a:solidFill>
                <a:effectLst/>
                <a:latin typeface="+mn-lt"/>
                <a:ea typeface="+mn-ea"/>
                <a:cs typeface="+mn-cs"/>
              </a:rPr>
              <a:t> uw meterstand op afstand uit op 7 december 2021</a:t>
            </a:r>
            <a:r>
              <a:rPr lang="nl-NL" sz="1100" b="0" i="0" kern="1200" dirty="0" smtClean="0">
                <a:solidFill>
                  <a:schemeClr val="tx1"/>
                </a:solidFill>
                <a:effectLst/>
                <a:latin typeface="+mn-lt"/>
                <a:ea typeface="+mn-ea"/>
                <a:cs typeface="+mn-cs"/>
              </a:rPr>
              <a:t>.   </a:t>
            </a:r>
          </a:p>
          <a:p>
            <a:r>
              <a:rPr lang="nl-NL" sz="1100" b="0" i="0" kern="1200" dirty="0" smtClean="0">
                <a:solidFill>
                  <a:schemeClr val="tx1"/>
                </a:solidFill>
                <a:effectLst/>
                <a:latin typeface="+mn-lt"/>
                <a:ea typeface="+mn-ea"/>
                <a:cs typeface="+mn-cs"/>
              </a:rPr>
              <a:t>Hebt u een </a:t>
            </a:r>
            <a:r>
              <a:rPr lang="nl-NL" sz="1100" b="1" i="0" kern="1200" dirty="0" smtClean="0">
                <a:solidFill>
                  <a:schemeClr val="tx1"/>
                </a:solidFill>
                <a:effectLst/>
                <a:latin typeface="+mn-lt"/>
                <a:ea typeface="+mn-ea"/>
                <a:cs typeface="+mn-cs"/>
              </a:rPr>
              <a:t>klassieke meter</a:t>
            </a:r>
            <a:r>
              <a:rPr lang="nl-NL" sz="1100" b="0" i="0" kern="1200" dirty="0" smtClean="0">
                <a:solidFill>
                  <a:schemeClr val="tx1"/>
                </a:solidFill>
                <a:effectLst/>
                <a:latin typeface="+mn-lt"/>
                <a:ea typeface="+mn-ea"/>
                <a:cs typeface="+mn-cs"/>
              </a:rPr>
              <a:t>? Dan </a:t>
            </a:r>
            <a:r>
              <a:rPr lang="nl-NL" sz="1100" b="1" i="0" kern="1200" dirty="0" smtClean="0">
                <a:solidFill>
                  <a:schemeClr val="tx1"/>
                </a:solidFill>
                <a:effectLst/>
                <a:latin typeface="+mn-lt"/>
                <a:ea typeface="+mn-ea"/>
                <a:cs typeface="+mn-cs"/>
              </a:rPr>
              <a:t>schat </a:t>
            </a:r>
            <a:r>
              <a:rPr lang="nl-NL" sz="1100" b="1" i="0" kern="1200" dirty="0" err="1" smtClean="0">
                <a:solidFill>
                  <a:schemeClr val="tx1"/>
                </a:solidFill>
                <a:effectLst/>
                <a:latin typeface="+mn-lt"/>
                <a:ea typeface="+mn-ea"/>
                <a:cs typeface="+mn-cs"/>
              </a:rPr>
              <a:t>Fluvius</a:t>
            </a:r>
            <a:r>
              <a:rPr lang="nl-NL" sz="1100" b="1" i="0" kern="1200" dirty="0" smtClean="0">
                <a:solidFill>
                  <a:schemeClr val="tx1"/>
                </a:solidFill>
                <a:effectLst/>
                <a:latin typeface="+mn-lt"/>
                <a:ea typeface="+mn-ea"/>
                <a:cs typeface="+mn-cs"/>
              </a:rPr>
              <a:t> uw meterstand op 7 december 2021</a:t>
            </a:r>
            <a:r>
              <a:rPr lang="nl-NL" sz="1100" b="0" i="0" kern="1200" dirty="0" smtClean="0">
                <a:solidFill>
                  <a:schemeClr val="tx1"/>
                </a:solidFill>
                <a:effectLst/>
                <a:latin typeface="+mn-lt"/>
                <a:ea typeface="+mn-ea"/>
                <a:cs typeface="+mn-cs"/>
              </a:rPr>
              <a:t> op basis van uw verbruik van de vorige periode. U kan het geschatte energieverbruik door </a:t>
            </a:r>
            <a:r>
              <a:rPr lang="nl-NL" sz="1100" b="0" i="0" kern="1200" dirty="0" err="1" smtClean="0">
                <a:solidFill>
                  <a:schemeClr val="tx1"/>
                </a:solidFill>
                <a:effectLst/>
                <a:latin typeface="+mn-lt"/>
                <a:ea typeface="+mn-ea"/>
                <a:cs typeface="+mn-cs"/>
              </a:rPr>
              <a:t>Fluvius</a:t>
            </a:r>
            <a:r>
              <a:rPr lang="nl-NL" sz="1100" b="0" i="0" kern="1200" dirty="0" smtClean="0">
                <a:solidFill>
                  <a:schemeClr val="tx1"/>
                </a:solidFill>
                <a:effectLst/>
                <a:latin typeface="+mn-lt"/>
                <a:ea typeface="+mn-ea"/>
                <a:cs typeface="+mn-cs"/>
              </a:rPr>
              <a:t> niet betwisten. Geeft u binnen een redelijke termijn de werkelijke wisselmeterstand (uw meterstand op 7/12/2021) door aan </a:t>
            </a:r>
            <a:r>
              <a:rPr lang="nl-NL" sz="1100" b="0" i="0" kern="1200" dirty="0" err="1" smtClean="0">
                <a:solidFill>
                  <a:schemeClr val="tx1"/>
                </a:solidFill>
                <a:effectLst/>
                <a:latin typeface="+mn-lt"/>
                <a:ea typeface="+mn-ea"/>
                <a:cs typeface="+mn-cs"/>
              </a:rPr>
              <a:t>Fluvius</a:t>
            </a:r>
            <a:r>
              <a:rPr lang="nl-NL" sz="1100" b="0" i="0" kern="1200" dirty="0" smtClean="0">
                <a:solidFill>
                  <a:schemeClr val="tx1"/>
                </a:solidFill>
                <a:effectLst/>
                <a:latin typeface="+mn-lt"/>
                <a:ea typeface="+mn-ea"/>
                <a:cs typeface="+mn-cs"/>
              </a:rPr>
              <a:t>? En valt die binnen bepaalde grenzen? Dan kan de geschatte meterstand aangepast worden. </a:t>
            </a:r>
          </a:p>
          <a:p>
            <a:r>
              <a:rPr lang="nl-NL" sz="1100" b="1" i="0" kern="1200" dirty="0" smtClean="0">
                <a:solidFill>
                  <a:schemeClr val="tx1"/>
                </a:solidFill>
                <a:effectLst/>
                <a:latin typeface="+mn-lt"/>
                <a:ea typeface="+mn-ea"/>
                <a:cs typeface="+mn-cs"/>
              </a:rPr>
              <a:t>Sluit u een nieuw contract af met een andere energieleverancier?</a:t>
            </a:r>
            <a:r>
              <a:rPr lang="nl-NL" sz="1100" b="0" i="0" kern="1200" dirty="0" smtClean="0">
                <a:solidFill>
                  <a:schemeClr val="tx1"/>
                </a:solidFill>
                <a:effectLst/>
                <a:latin typeface="+mn-lt"/>
                <a:ea typeface="+mn-ea"/>
                <a:cs typeface="+mn-cs"/>
              </a:rPr>
              <a:t> Geef dan de wisseldatum en </a:t>
            </a:r>
            <a:r>
              <a:rPr lang="nl-NL" sz="1100" b="1" i="0" kern="1200" dirty="0" smtClean="0">
                <a:solidFill>
                  <a:schemeClr val="tx1"/>
                </a:solidFill>
                <a:effectLst/>
                <a:latin typeface="+mn-lt"/>
                <a:ea typeface="+mn-ea"/>
                <a:cs typeface="+mn-cs"/>
              </a:rPr>
              <a:t>wisselmeterstand </a:t>
            </a:r>
            <a:r>
              <a:rPr lang="nl-NL" sz="1100" b="0" i="0" kern="1200" dirty="0" smtClean="0">
                <a:solidFill>
                  <a:schemeClr val="tx1"/>
                </a:solidFill>
                <a:effectLst/>
                <a:latin typeface="+mn-lt"/>
                <a:ea typeface="+mn-ea"/>
                <a:cs typeface="+mn-cs"/>
              </a:rPr>
              <a:t>mee aan uw nieuwe leverancier. Hij bezorgt die op zijn beurt aan </a:t>
            </a:r>
            <a:r>
              <a:rPr lang="nl-NL" sz="1100" b="0" i="0" kern="1200" dirty="0" err="1" smtClean="0">
                <a:solidFill>
                  <a:schemeClr val="tx1"/>
                </a:solidFill>
                <a:effectLst/>
                <a:latin typeface="+mn-lt"/>
                <a:ea typeface="+mn-ea"/>
                <a:cs typeface="+mn-cs"/>
              </a:rPr>
              <a:t>Fluvius</a:t>
            </a:r>
            <a:r>
              <a:rPr lang="nl-NL" sz="1100" b="0" i="0" kern="1200" dirty="0" smtClean="0">
                <a:solidFill>
                  <a:schemeClr val="tx1"/>
                </a:solidFill>
                <a:effectLst/>
                <a:latin typeface="+mn-lt"/>
                <a:ea typeface="+mn-ea"/>
                <a:cs typeface="+mn-cs"/>
              </a:rPr>
              <a:t>.  </a:t>
            </a:r>
          </a:p>
          <a:p>
            <a:r>
              <a:rPr lang="nl-NL" sz="1100" b="0" i="0" kern="1200" dirty="0" smtClean="0">
                <a:solidFill>
                  <a:schemeClr val="tx1"/>
                </a:solidFill>
                <a:effectLst/>
                <a:latin typeface="+mn-lt"/>
                <a:ea typeface="+mn-ea"/>
                <a:cs typeface="+mn-cs"/>
              </a:rPr>
              <a:t>Sluit u vóór 7 januari 20221 een nieuw contract af? Dan kan u aan uw nieuwe leverancier vragen om al vanaf 8 december klant bij hem te worden. U ontvangt dan geen factuur van </a:t>
            </a:r>
            <a:r>
              <a:rPr lang="nl-NL" sz="1100" b="0" i="0" kern="1200" dirty="0" err="1" smtClean="0">
                <a:solidFill>
                  <a:schemeClr val="tx1"/>
                </a:solidFill>
                <a:effectLst/>
                <a:latin typeface="+mn-lt"/>
                <a:ea typeface="+mn-ea"/>
                <a:cs typeface="+mn-cs"/>
              </a:rPr>
              <a:t>Fluvius</a:t>
            </a:r>
            <a:r>
              <a:rPr lang="nl-NL" sz="1100" b="0" i="0" kern="1200" dirty="0" smtClean="0">
                <a:solidFill>
                  <a:schemeClr val="tx1"/>
                </a:solidFill>
                <a:effectLst/>
                <a:latin typeface="+mn-lt"/>
                <a:ea typeface="+mn-ea"/>
                <a:cs typeface="+mn-cs"/>
              </a:rPr>
              <a:t>, enkel van uw nieuwe leverancier.  </a:t>
            </a:r>
          </a:p>
          <a:p>
            <a:endParaRPr lang="nl-NL" sz="1100" b="0" i="0" kern="1200" dirty="0" smtClean="0">
              <a:solidFill>
                <a:schemeClr val="tx1"/>
              </a:solidFill>
              <a:effectLst/>
              <a:latin typeface="+mn-lt"/>
              <a:ea typeface="+mn-ea"/>
              <a:cs typeface="+mn-cs"/>
            </a:endParaRPr>
          </a:p>
          <a:p>
            <a:endParaRPr lang="nl-NL" sz="1100" b="0" i="0" kern="1200" dirty="0" smtClean="0">
              <a:solidFill>
                <a:schemeClr val="tx1"/>
              </a:solidFill>
              <a:effectLst/>
              <a:latin typeface="+mn-lt"/>
              <a:ea typeface="+mn-ea"/>
              <a:cs typeface="+mn-cs"/>
            </a:endParaRPr>
          </a:p>
          <a:p>
            <a:r>
              <a:rPr lang="nl-NL" sz="1100" b="1" i="0" kern="1200" dirty="0" smtClean="0">
                <a:solidFill>
                  <a:schemeClr val="tx1"/>
                </a:solidFill>
                <a:effectLst/>
                <a:latin typeface="+mn-lt"/>
                <a:ea typeface="+mn-ea"/>
                <a:cs typeface="+mn-cs"/>
              </a:rPr>
              <a:t>Zal ik als klant van Vlaamse Energieleverancier een slotfactuur ontvangen?</a:t>
            </a:r>
          </a:p>
          <a:p>
            <a:r>
              <a:rPr lang="nl-NL" sz="1100" b="0" i="0" kern="1200" dirty="0" smtClean="0">
                <a:solidFill>
                  <a:schemeClr val="tx1"/>
                </a:solidFill>
                <a:effectLst/>
                <a:latin typeface="+mn-lt"/>
                <a:ea typeface="+mn-ea"/>
                <a:cs typeface="+mn-cs"/>
              </a:rPr>
              <a:t>Die vraag kunnen wij nog niet beantwoorden. De </a:t>
            </a:r>
            <a:r>
              <a:rPr lang="nl-NL" sz="1100" b="1" i="0" kern="1200" dirty="0" smtClean="0">
                <a:solidFill>
                  <a:schemeClr val="tx1"/>
                </a:solidFill>
                <a:effectLst/>
                <a:latin typeface="+mn-lt"/>
                <a:ea typeface="+mn-ea"/>
                <a:cs typeface="+mn-cs"/>
              </a:rPr>
              <a:t>curator</a:t>
            </a:r>
            <a:r>
              <a:rPr lang="nl-NL" sz="1100" b="0" i="0" kern="1200" dirty="0" smtClean="0">
                <a:solidFill>
                  <a:schemeClr val="tx1"/>
                </a:solidFill>
                <a:effectLst/>
                <a:latin typeface="+mn-lt"/>
                <a:ea typeface="+mn-ea"/>
                <a:cs typeface="+mn-cs"/>
              </a:rPr>
              <a:t> heeft het beheer van Vlaamse Energieleverancier overgenomen. Hij handelt het faillissement af. In de komende tijd bekijkt hij wat er allemaal moet gebeuren en maakt hij </a:t>
            </a:r>
            <a:r>
              <a:rPr lang="nl-NL" sz="1100" b="1" i="0" kern="1200" dirty="0" smtClean="0">
                <a:solidFill>
                  <a:schemeClr val="tx1"/>
                </a:solidFill>
                <a:effectLst/>
                <a:latin typeface="+mn-lt"/>
                <a:ea typeface="+mn-ea"/>
                <a:cs typeface="+mn-cs"/>
              </a:rPr>
              <a:t>afspraken met de klanten </a:t>
            </a:r>
            <a:r>
              <a:rPr lang="nl-NL" sz="1100" b="0" i="0" kern="1200" dirty="0" smtClean="0">
                <a:solidFill>
                  <a:schemeClr val="tx1"/>
                </a:solidFill>
                <a:effectLst/>
                <a:latin typeface="+mn-lt"/>
                <a:ea typeface="+mn-ea"/>
                <a:cs typeface="+mn-cs"/>
              </a:rPr>
              <a:t>van Vlaamse Energieleverancier.  </a:t>
            </a:r>
          </a:p>
          <a:p>
            <a:r>
              <a:rPr lang="nl-NL" sz="1100" b="0" i="0" kern="1200" dirty="0" smtClean="0">
                <a:solidFill>
                  <a:schemeClr val="tx1"/>
                </a:solidFill>
                <a:effectLst/>
                <a:latin typeface="+mn-lt"/>
                <a:ea typeface="+mn-ea"/>
                <a:cs typeface="+mn-cs"/>
              </a:rPr>
              <a:t>Het is op dit moment nog niet duidelijk of u een slotfactuur zal ontvangen voor uw verbruik sinds de vorige afrekening tot 7 december 2021 en wanneer dat zal zijn.   </a:t>
            </a:r>
          </a:p>
          <a:p>
            <a:r>
              <a:rPr lang="nl-NL" sz="1100" b="0" i="0" kern="1200" dirty="0" smtClean="0">
                <a:solidFill>
                  <a:schemeClr val="tx1"/>
                </a:solidFill>
                <a:effectLst/>
                <a:latin typeface="+mn-lt"/>
                <a:ea typeface="+mn-ea"/>
                <a:cs typeface="+mn-cs"/>
              </a:rPr>
              <a:t>Hebt u hier vragen over? Neem dan contact op met de curatoren van Vlaamse Energieleverancier. De curatoren van het faillissement van Vlaamse Energieleverancier zijn meesters Maarten </a:t>
            </a:r>
            <a:r>
              <a:rPr lang="nl-NL" sz="1100" b="0" i="0" kern="1200" dirty="0" err="1" smtClean="0">
                <a:solidFill>
                  <a:schemeClr val="tx1"/>
                </a:solidFill>
                <a:effectLst/>
                <a:latin typeface="+mn-lt"/>
                <a:ea typeface="+mn-ea"/>
                <a:cs typeface="+mn-cs"/>
              </a:rPr>
              <a:t>Bentein</a:t>
            </a:r>
            <a:r>
              <a:rPr lang="nl-NL" sz="1100" b="0" i="0" kern="1200" dirty="0" smtClean="0">
                <a:solidFill>
                  <a:schemeClr val="tx1"/>
                </a:solidFill>
                <a:effectLst/>
                <a:latin typeface="+mn-lt"/>
                <a:ea typeface="+mn-ea"/>
                <a:cs typeface="+mn-cs"/>
              </a:rPr>
              <a:t> en Michiel </a:t>
            </a:r>
            <a:r>
              <a:rPr lang="nl-NL" sz="1100" b="0" i="0" kern="1200" dirty="0" err="1" smtClean="0">
                <a:solidFill>
                  <a:schemeClr val="tx1"/>
                </a:solidFill>
                <a:effectLst/>
                <a:latin typeface="+mn-lt"/>
                <a:ea typeface="+mn-ea"/>
                <a:cs typeface="+mn-cs"/>
              </a:rPr>
              <a:t>Verraes</a:t>
            </a:r>
            <a:r>
              <a:rPr lang="nl-NL" sz="1100" b="0" i="0" kern="1200" dirty="0" smtClean="0">
                <a:solidFill>
                  <a:schemeClr val="tx1"/>
                </a:solidFill>
                <a:effectLst/>
                <a:latin typeface="+mn-lt"/>
                <a:ea typeface="+mn-ea"/>
                <a:cs typeface="+mn-cs"/>
              </a:rPr>
              <a:t>. </a:t>
            </a:r>
          </a:p>
          <a:p>
            <a:endParaRPr lang="nl-NL" sz="1100" dirty="0" smtClean="0"/>
          </a:p>
          <a:p>
            <a:r>
              <a:rPr lang="nl-NL" sz="1100" b="1" i="0" kern="1200" dirty="0" smtClean="0">
                <a:solidFill>
                  <a:schemeClr val="tx1"/>
                </a:solidFill>
                <a:effectLst/>
                <a:latin typeface="+mn-lt"/>
                <a:ea typeface="+mn-ea"/>
                <a:cs typeface="+mn-cs"/>
              </a:rPr>
              <a:t>Ik heb een tegoed van Vlaamse Energieleverancier. Krijg ik dat nog terug?</a:t>
            </a:r>
          </a:p>
          <a:p>
            <a:r>
              <a:rPr lang="nl-NL" sz="1100" b="0" i="0" kern="1200" dirty="0" smtClean="0">
                <a:solidFill>
                  <a:schemeClr val="tx1"/>
                </a:solidFill>
                <a:effectLst/>
                <a:latin typeface="+mn-lt"/>
                <a:ea typeface="+mn-ea"/>
                <a:cs typeface="+mn-cs"/>
              </a:rPr>
              <a:t>Die vraag kunnen wij jammer genoeg niet beantwoorden. De </a:t>
            </a:r>
            <a:r>
              <a:rPr lang="nl-NL" sz="1100" b="1" i="0" kern="1200" dirty="0" smtClean="0">
                <a:solidFill>
                  <a:schemeClr val="tx1"/>
                </a:solidFill>
                <a:effectLst/>
                <a:latin typeface="+mn-lt"/>
                <a:ea typeface="+mn-ea"/>
                <a:cs typeface="+mn-cs"/>
              </a:rPr>
              <a:t>curator </a:t>
            </a:r>
            <a:r>
              <a:rPr lang="nl-NL" sz="1100" b="0" i="0" kern="1200" dirty="0" smtClean="0">
                <a:solidFill>
                  <a:schemeClr val="tx1"/>
                </a:solidFill>
                <a:effectLst/>
                <a:latin typeface="+mn-lt"/>
                <a:ea typeface="+mn-ea"/>
                <a:cs typeface="+mn-cs"/>
              </a:rPr>
              <a:t>heeft het beheer van Vlaamse Energieleverancier overgenomen. Hij handelt het faillissement af. In de komende tijd bekijkt hij of alle schulden betaald kunnen worden. Dus ook de schulden aan klanten. </a:t>
            </a:r>
          </a:p>
          <a:p>
            <a:r>
              <a:rPr lang="nl-NL" sz="1100" b="0" i="0" kern="1200" dirty="0" smtClean="0">
                <a:solidFill>
                  <a:schemeClr val="tx1"/>
                </a:solidFill>
                <a:effectLst/>
                <a:latin typeface="+mn-lt"/>
                <a:ea typeface="+mn-ea"/>
                <a:cs typeface="+mn-cs"/>
              </a:rPr>
              <a:t>U moet eerst een slotfactuur krijgen om met zekerheid te weten of u nog geld tegoed hebt. Of dat u nog geld moet bijbetalen.  </a:t>
            </a:r>
          </a:p>
          <a:p>
            <a:r>
              <a:rPr lang="nl-NL" sz="1100" b="0" i="0" kern="1200" dirty="0" smtClean="0">
                <a:solidFill>
                  <a:schemeClr val="tx1"/>
                </a:solidFill>
                <a:effectLst/>
                <a:latin typeface="+mn-lt"/>
                <a:ea typeface="+mn-ea"/>
                <a:cs typeface="+mn-cs"/>
              </a:rPr>
              <a:t>Blijkt uit uw slotfactuur dat u nog geld tegoed heeft van Vlaamse Energieleverancier? </a:t>
            </a:r>
            <a:r>
              <a:rPr lang="nl-NL" sz="1100" b="1" i="0" kern="1200" dirty="0" smtClean="0">
                <a:solidFill>
                  <a:schemeClr val="tx1"/>
                </a:solidFill>
                <a:effectLst/>
                <a:latin typeface="+mn-lt"/>
                <a:ea typeface="+mn-ea"/>
                <a:cs typeface="+mn-cs"/>
              </a:rPr>
              <a:t>Door het faillissement is het nog niet duidelijk of u dat geld terugkrijgt en wanneer dat zal zijn</a:t>
            </a:r>
            <a:r>
              <a:rPr lang="nl-NL" sz="1100" b="0" i="0" kern="1200" dirty="0" smtClean="0">
                <a:solidFill>
                  <a:schemeClr val="tx1"/>
                </a:solidFill>
                <a:effectLst/>
                <a:latin typeface="+mn-lt"/>
                <a:ea typeface="+mn-ea"/>
                <a:cs typeface="+mn-cs"/>
              </a:rPr>
              <a:t>. U kan een aangifte van schuldvordering indienen bij de curator. Dat kan op uitnodiging van de curator of op eigen initiatief. </a:t>
            </a:r>
          </a:p>
          <a:p>
            <a:r>
              <a:rPr lang="nl-NL" sz="1100" b="0" i="0" kern="1200" dirty="0" smtClean="0">
                <a:solidFill>
                  <a:schemeClr val="tx1"/>
                </a:solidFill>
                <a:effectLst/>
                <a:latin typeface="+mn-lt"/>
                <a:ea typeface="+mn-ea"/>
                <a:cs typeface="+mn-cs"/>
              </a:rPr>
              <a:t>Hebt u hier vragen over? Neem dan contact op met de curatoren van Vlaamse Energieleverancier. De curatoren van het faillissement van Vlaamse Energieleverancier zijn meesters Maarten </a:t>
            </a:r>
            <a:r>
              <a:rPr lang="nl-NL" sz="1100" b="0" i="0" kern="1200" dirty="0" err="1" smtClean="0">
                <a:solidFill>
                  <a:schemeClr val="tx1"/>
                </a:solidFill>
                <a:effectLst/>
                <a:latin typeface="+mn-lt"/>
                <a:ea typeface="+mn-ea"/>
                <a:cs typeface="+mn-cs"/>
              </a:rPr>
              <a:t>Bentein</a:t>
            </a:r>
            <a:r>
              <a:rPr lang="nl-NL" sz="1100" b="0" i="0" kern="1200" dirty="0" smtClean="0">
                <a:solidFill>
                  <a:schemeClr val="tx1"/>
                </a:solidFill>
                <a:effectLst/>
                <a:latin typeface="+mn-lt"/>
                <a:ea typeface="+mn-ea"/>
                <a:cs typeface="+mn-cs"/>
              </a:rPr>
              <a:t> en Michiel </a:t>
            </a:r>
            <a:r>
              <a:rPr lang="nl-NL" sz="1100" b="0" i="0" kern="1200" dirty="0" err="1" smtClean="0">
                <a:solidFill>
                  <a:schemeClr val="tx1"/>
                </a:solidFill>
                <a:effectLst/>
                <a:latin typeface="+mn-lt"/>
                <a:ea typeface="+mn-ea"/>
                <a:cs typeface="+mn-cs"/>
              </a:rPr>
              <a:t>Verraes</a:t>
            </a:r>
            <a:r>
              <a:rPr lang="nl-NL" sz="1100" b="0" i="0" kern="1200" dirty="0" smtClean="0">
                <a:solidFill>
                  <a:schemeClr val="tx1"/>
                </a:solidFill>
                <a:effectLst/>
                <a:latin typeface="+mn-lt"/>
                <a:ea typeface="+mn-ea"/>
                <a:cs typeface="+mn-cs"/>
              </a:rPr>
              <a:t>.</a:t>
            </a:r>
          </a:p>
          <a:p>
            <a:endParaRPr lang="nl-NL" sz="1100" b="0" i="0" kern="1200" dirty="0" smtClean="0">
              <a:solidFill>
                <a:schemeClr val="tx1"/>
              </a:solidFill>
              <a:effectLst/>
              <a:latin typeface="+mn-lt"/>
              <a:ea typeface="+mn-ea"/>
              <a:cs typeface="+mn-cs"/>
            </a:endParaRPr>
          </a:p>
          <a:p>
            <a:r>
              <a:rPr lang="nl-NL" sz="1100" b="1" i="0" kern="1200" dirty="0" smtClean="0">
                <a:solidFill>
                  <a:schemeClr val="tx1"/>
                </a:solidFill>
                <a:effectLst/>
                <a:latin typeface="+mn-lt"/>
                <a:ea typeface="+mn-ea"/>
                <a:cs typeface="+mn-cs"/>
              </a:rPr>
              <a:t>Ik heb geen toegang meer tot mijn verbruiksgegevens in het klantenportaal van Vlaamse Energieleverancier. Hoe doe ik nu de V-test®?</a:t>
            </a:r>
          </a:p>
          <a:p>
            <a:r>
              <a:rPr lang="nl-NL" sz="1100" b="0" i="0" kern="1200" dirty="0" smtClean="0">
                <a:solidFill>
                  <a:schemeClr val="tx1"/>
                </a:solidFill>
                <a:effectLst/>
                <a:latin typeface="+mn-lt"/>
                <a:ea typeface="+mn-ea"/>
                <a:cs typeface="+mn-cs"/>
              </a:rPr>
              <a:t>U kan uw verbruiksgegevens ook terugvinden bij </a:t>
            </a:r>
            <a:r>
              <a:rPr lang="nl-NL" sz="1100" b="0" i="0" u="none" strike="noStrike" kern="1200" dirty="0" err="1" smtClean="0">
                <a:solidFill>
                  <a:schemeClr val="tx1"/>
                </a:solidFill>
                <a:effectLst/>
                <a:latin typeface="+mn-lt"/>
                <a:ea typeface="+mn-ea"/>
                <a:cs typeface="+mn-cs"/>
                <a:hlinkClick r:id="rId3"/>
              </a:rPr>
              <a:t>Fluvius</a:t>
            </a:r>
            <a:r>
              <a:rPr lang="nl-NL" sz="1100" b="0" i="0" kern="1200" dirty="0" smtClean="0">
                <a:solidFill>
                  <a:schemeClr val="tx1"/>
                </a:solidFill>
                <a:effectLst/>
                <a:latin typeface="+mn-lt"/>
                <a:ea typeface="+mn-ea"/>
                <a:cs typeface="+mn-cs"/>
              </a:rPr>
              <a:t>: </a:t>
            </a:r>
          </a:p>
          <a:p>
            <a:r>
              <a:rPr lang="nl-NL" sz="1100" b="0" i="0" kern="1200" dirty="0" smtClean="0">
                <a:solidFill>
                  <a:schemeClr val="tx1"/>
                </a:solidFill>
                <a:effectLst/>
                <a:latin typeface="+mn-lt"/>
                <a:ea typeface="+mn-ea"/>
                <a:cs typeface="+mn-cs"/>
              </a:rPr>
              <a:t>Hebt u een </a:t>
            </a:r>
            <a:r>
              <a:rPr lang="nl-NL" sz="1100" b="0" i="0" u="none" strike="noStrike" kern="1200" dirty="0" smtClean="0">
                <a:solidFill>
                  <a:schemeClr val="tx1"/>
                </a:solidFill>
                <a:effectLst/>
                <a:latin typeface="+mn-lt"/>
                <a:ea typeface="+mn-ea"/>
                <a:cs typeface="+mn-cs"/>
                <a:hlinkClick r:id="rId4"/>
              </a:rPr>
              <a:t>digitale meter</a:t>
            </a:r>
            <a:r>
              <a:rPr lang="nl-NL" sz="1100" b="0" i="0" kern="1200" dirty="0" smtClean="0">
                <a:solidFill>
                  <a:schemeClr val="tx1"/>
                </a:solidFill>
                <a:effectLst/>
                <a:latin typeface="+mn-lt"/>
                <a:ea typeface="+mn-ea"/>
                <a:cs typeface="+mn-cs"/>
              </a:rPr>
              <a:t>? U kan uw verbruik bekijken in het </a:t>
            </a:r>
            <a:r>
              <a:rPr lang="nl-NL" sz="1100" b="0" i="0" u="sng" kern="1200" dirty="0" smtClean="0">
                <a:solidFill>
                  <a:schemeClr val="tx1"/>
                </a:solidFill>
                <a:effectLst/>
                <a:latin typeface="+mn-lt"/>
                <a:ea typeface="+mn-ea"/>
                <a:cs typeface="+mn-cs"/>
                <a:hlinkClick r:id="rId5"/>
              </a:rPr>
              <a:t>energieportaal van </a:t>
            </a:r>
            <a:r>
              <a:rPr lang="nl-NL" sz="1100" b="0" i="0" u="sng" kern="1200" dirty="0" err="1" smtClean="0">
                <a:solidFill>
                  <a:schemeClr val="tx1"/>
                </a:solidFill>
                <a:effectLst/>
                <a:latin typeface="+mn-lt"/>
                <a:ea typeface="+mn-ea"/>
                <a:cs typeface="+mn-cs"/>
                <a:hlinkClick r:id="rId5"/>
              </a:rPr>
              <a:t>Fluvius</a:t>
            </a:r>
            <a:r>
              <a:rPr lang="nl-NL" sz="1100" b="0" i="0" kern="1200" dirty="0" smtClean="0">
                <a:solidFill>
                  <a:schemeClr val="tx1"/>
                </a:solidFill>
                <a:effectLst/>
                <a:latin typeface="+mn-lt"/>
                <a:ea typeface="+mn-ea"/>
                <a:cs typeface="+mn-cs"/>
              </a:rPr>
              <a:t>. </a:t>
            </a:r>
          </a:p>
          <a:p>
            <a:r>
              <a:rPr lang="nl-NL" sz="1100" b="0" i="0" kern="1200" dirty="0" smtClean="0">
                <a:solidFill>
                  <a:schemeClr val="tx1"/>
                </a:solidFill>
                <a:effectLst/>
                <a:latin typeface="+mn-lt"/>
                <a:ea typeface="+mn-ea"/>
                <a:cs typeface="+mn-cs"/>
              </a:rPr>
              <a:t>Hebt u een klassieke meter? U kan uw verbruiksgeschiedenis 1 keer peer jaar gratis opvragen bij </a:t>
            </a:r>
            <a:r>
              <a:rPr lang="nl-NL" sz="1100" b="0" i="0" kern="1200" dirty="0" err="1" smtClean="0">
                <a:solidFill>
                  <a:schemeClr val="tx1"/>
                </a:solidFill>
                <a:effectLst/>
                <a:latin typeface="+mn-lt"/>
                <a:ea typeface="+mn-ea"/>
                <a:cs typeface="+mn-cs"/>
              </a:rPr>
              <a:t>Fluvius</a:t>
            </a:r>
            <a:r>
              <a:rPr lang="nl-NL" sz="1100" b="0" i="0" kern="1200" dirty="0" smtClean="0">
                <a:solidFill>
                  <a:schemeClr val="tx1"/>
                </a:solidFill>
                <a:effectLst/>
                <a:latin typeface="+mn-lt"/>
                <a:ea typeface="+mn-ea"/>
                <a:cs typeface="+mn-cs"/>
              </a:rPr>
              <a:t> met het </a:t>
            </a:r>
            <a:r>
              <a:rPr lang="nl-NL" sz="1100" b="0" i="0" u="sng" kern="1200" dirty="0" smtClean="0">
                <a:solidFill>
                  <a:schemeClr val="tx1"/>
                </a:solidFill>
                <a:effectLst/>
                <a:latin typeface="+mn-lt"/>
                <a:ea typeface="+mn-ea"/>
                <a:cs typeface="+mn-cs"/>
                <a:hlinkClick r:id="rId6"/>
              </a:rPr>
              <a:t>webformulier voor gezinnen</a:t>
            </a:r>
            <a:r>
              <a:rPr lang="nl-NL" sz="1100" b="0" i="0" kern="1200" dirty="0" smtClean="0">
                <a:solidFill>
                  <a:schemeClr val="tx1"/>
                </a:solidFill>
                <a:effectLst/>
                <a:latin typeface="+mn-lt"/>
                <a:ea typeface="+mn-ea"/>
                <a:cs typeface="+mn-cs"/>
              </a:rPr>
              <a:t> of het </a:t>
            </a:r>
            <a:r>
              <a:rPr lang="nl-NL" sz="1100" b="0" i="0" u="sng" kern="1200" dirty="0" smtClean="0">
                <a:solidFill>
                  <a:schemeClr val="tx1"/>
                </a:solidFill>
                <a:effectLst/>
                <a:latin typeface="+mn-lt"/>
                <a:ea typeface="+mn-ea"/>
                <a:cs typeface="+mn-cs"/>
                <a:hlinkClick r:id="rId7"/>
              </a:rPr>
              <a:t>webformulier voor bedrijven</a:t>
            </a:r>
            <a:r>
              <a:rPr lang="nl-NL" sz="1100" b="0" i="0" kern="1200" dirty="0" smtClean="0">
                <a:solidFill>
                  <a:schemeClr val="tx1"/>
                </a:solidFill>
                <a:effectLst/>
                <a:latin typeface="+mn-lt"/>
                <a:ea typeface="+mn-ea"/>
                <a:cs typeface="+mn-cs"/>
              </a:rPr>
              <a:t>.  </a:t>
            </a:r>
          </a:p>
          <a:p>
            <a:r>
              <a:rPr lang="nl-NL" sz="1100" b="0" i="0" kern="1200" dirty="0" smtClean="0">
                <a:solidFill>
                  <a:schemeClr val="tx1"/>
                </a:solidFill>
                <a:effectLst/>
                <a:latin typeface="+mn-lt"/>
                <a:ea typeface="+mn-ea"/>
                <a:cs typeface="+mn-cs"/>
              </a:rPr>
              <a:t>U kan de V-test® ook uitvoeren zonder uw verbruik in te vullen. De V-test® maakt dan een schatting van uw verbruik op basis van het aantal gezinsleden. </a:t>
            </a:r>
          </a:p>
          <a:p>
            <a:endParaRPr lang="nl-NL" sz="1200" b="0" i="0" kern="1200" dirty="0" smtClean="0">
              <a:solidFill>
                <a:schemeClr val="tx1"/>
              </a:solidFill>
              <a:effectLst/>
              <a:latin typeface="+mn-lt"/>
              <a:ea typeface="+mn-ea"/>
              <a:cs typeface="+mn-cs"/>
            </a:endParaRPr>
          </a:p>
          <a:p>
            <a:endParaRPr lang="nl-BE" dirty="0"/>
          </a:p>
        </p:txBody>
      </p:sp>
      <p:sp>
        <p:nvSpPr>
          <p:cNvPr id="4" name="Tijdelijke aanduiding voor dianummer 3"/>
          <p:cNvSpPr>
            <a:spLocks noGrp="1"/>
          </p:cNvSpPr>
          <p:nvPr>
            <p:ph type="sldNum" sz="quarter" idx="10"/>
          </p:nvPr>
        </p:nvSpPr>
        <p:spPr/>
        <p:txBody>
          <a:bodyPr/>
          <a:lstStyle/>
          <a:p>
            <a:fld id="{3CE3A227-3327-45B9-BF13-66AAB6BCBDE8}" type="slidenum">
              <a:rPr lang="nl-BE" smtClean="0"/>
              <a:t>5</a:t>
            </a:fld>
            <a:endParaRPr lang="nl-BE"/>
          </a:p>
        </p:txBody>
      </p:sp>
    </p:spTree>
    <p:extLst>
      <p:ext uri="{BB962C8B-B14F-4D97-AF65-F5344CB8AC3E}">
        <p14:creationId xmlns:p14="http://schemas.microsoft.com/office/powerpoint/2010/main" val="32234848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sz="1100" dirty="0" smtClean="0"/>
              <a:t>Dit ook in de chat zetten! </a:t>
            </a:r>
            <a:endParaRPr lang="nl-BE" sz="1100" dirty="0"/>
          </a:p>
        </p:txBody>
      </p:sp>
      <p:sp>
        <p:nvSpPr>
          <p:cNvPr id="4" name="Tijdelijke aanduiding voor dianummer 3"/>
          <p:cNvSpPr>
            <a:spLocks noGrp="1"/>
          </p:cNvSpPr>
          <p:nvPr>
            <p:ph type="sldNum" sz="quarter" idx="10"/>
          </p:nvPr>
        </p:nvSpPr>
        <p:spPr/>
        <p:txBody>
          <a:bodyPr/>
          <a:lstStyle/>
          <a:p>
            <a:fld id="{3CE3A227-3327-45B9-BF13-66AAB6BCBDE8}" type="slidenum">
              <a:rPr lang="nl-BE" smtClean="0"/>
              <a:t>6</a:t>
            </a:fld>
            <a:endParaRPr lang="nl-BE"/>
          </a:p>
        </p:txBody>
      </p:sp>
    </p:spTree>
    <p:extLst>
      <p:ext uri="{BB962C8B-B14F-4D97-AF65-F5344CB8AC3E}">
        <p14:creationId xmlns:p14="http://schemas.microsoft.com/office/powerpoint/2010/main" val="21665929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sz="1100" dirty="0" smtClean="0"/>
              <a:t>We zullen deze ook nog eens in de chat zetten! </a:t>
            </a:r>
          </a:p>
          <a:p>
            <a:r>
              <a:rPr lang="nl-NL" sz="1100" dirty="0" smtClean="0"/>
              <a:t>Andere gemeenten: website van de gemeente of website provincie met een overzicht van de verschillende</a:t>
            </a:r>
            <a:r>
              <a:rPr lang="nl-NL" sz="1100" baseline="0" dirty="0" smtClean="0"/>
              <a:t> loketten </a:t>
            </a:r>
            <a:endParaRPr lang="nl-BE" sz="1100" dirty="0"/>
          </a:p>
        </p:txBody>
      </p:sp>
      <p:sp>
        <p:nvSpPr>
          <p:cNvPr id="4" name="Tijdelijke aanduiding voor dianummer 3"/>
          <p:cNvSpPr>
            <a:spLocks noGrp="1"/>
          </p:cNvSpPr>
          <p:nvPr>
            <p:ph type="sldNum" sz="quarter" idx="10"/>
          </p:nvPr>
        </p:nvSpPr>
        <p:spPr/>
        <p:txBody>
          <a:bodyPr/>
          <a:lstStyle/>
          <a:p>
            <a:fld id="{3CE3A227-3327-45B9-BF13-66AAB6BCBDE8}" type="slidenum">
              <a:rPr lang="nl-BE" smtClean="0"/>
              <a:t>7</a:t>
            </a:fld>
            <a:endParaRPr lang="nl-BE"/>
          </a:p>
        </p:txBody>
      </p:sp>
    </p:spTree>
    <p:extLst>
      <p:ext uri="{BB962C8B-B14F-4D97-AF65-F5344CB8AC3E}">
        <p14:creationId xmlns:p14="http://schemas.microsoft.com/office/powerpoint/2010/main" val="411938712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BE"/>
          </a:p>
        </p:txBody>
      </p:sp>
      <p:sp>
        <p:nvSpPr>
          <p:cNvPr id="4" name="Tijdelijke aanduiding voor dianummer 3"/>
          <p:cNvSpPr>
            <a:spLocks noGrp="1"/>
          </p:cNvSpPr>
          <p:nvPr>
            <p:ph type="sldNum" sz="quarter" idx="10"/>
          </p:nvPr>
        </p:nvSpPr>
        <p:spPr/>
        <p:txBody>
          <a:bodyPr/>
          <a:lstStyle/>
          <a:p>
            <a:fld id="{3CE3A227-3327-45B9-BF13-66AAB6BCBDE8}" type="slidenum">
              <a:rPr lang="nl-BE" smtClean="0"/>
              <a:t>8</a:t>
            </a:fld>
            <a:endParaRPr lang="nl-BE"/>
          </a:p>
        </p:txBody>
      </p:sp>
    </p:spTree>
    <p:extLst>
      <p:ext uri="{BB962C8B-B14F-4D97-AF65-F5344CB8AC3E}">
        <p14:creationId xmlns:p14="http://schemas.microsoft.com/office/powerpoint/2010/main" val="30837825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nl-NL" smtClean="0"/>
              <a:t>Klik om de stijl te bewerken</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nl-NL" smtClean="0"/>
              <a:t>Klik om de ondertitelstijl van het model te bewerken</a:t>
            </a:r>
            <a:endParaRPr lang="en-US" dirty="0"/>
          </a:p>
        </p:txBody>
      </p:sp>
      <p:sp>
        <p:nvSpPr>
          <p:cNvPr id="4" name="Date Placeholder 3"/>
          <p:cNvSpPr>
            <a:spLocks noGrp="1"/>
          </p:cNvSpPr>
          <p:nvPr>
            <p:ph type="dt" sz="half" idx="10"/>
          </p:nvPr>
        </p:nvSpPr>
        <p:spPr/>
        <p:txBody>
          <a:bodyPr/>
          <a:lstStyle/>
          <a:p>
            <a:fld id="{D4785A4A-6C27-49D0-80F5-86C08ADC0F74}" type="datetimeFigureOut">
              <a:rPr lang="nl-BE" smtClean="0"/>
              <a:t>21/12/2021</a:t>
            </a:fld>
            <a:endParaRPr lang="nl-BE"/>
          </a:p>
        </p:txBody>
      </p:sp>
      <p:sp>
        <p:nvSpPr>
          <p:cNvPr id="5" name="Footer Placeholder 4"/>
          <p:cNvSpPr>
            <a:spLocks noGrp="1"/>
          </p:cNvSpPr>
          <p:nvPr>
            <p:ph type="ftr" sz="quarter" idx="11"/>
          </p:nvPr>
        </p:nvSpPr>
        <p:spPr/>
        <p:txBody>
          <a:bodyPr/>
          <a:lstStyle/>
          <a:p>
            <a:endParaRPr lang="nl-BE"/>
          </a:p>
        </p:txBody>
      </p:sp>
      <p:sp>
        <p:nvSpPr>
          <p:cNvPr id="6" name="Slide Number Placeholder 5"/>
          <p:cNvSpPr>
            <a:spLocks noGrp="1"/>
          </p:cNvSpPr>
          <p:nvPr>
            <p:ph type="sldNum" sz="quarter" idx="12"/>
          </p:nvPr>
        </p:nvSpPr>
        <p:spPr/>
        <p:txBody>
          <a:bodyPr/>
          <a:lstStyle/>
          <a:p>
            <a:fld id="{C8C992CD-7399-4A71-A641-F6389D2BA891}" type="slidenum">
              <a:rPr lang="nl-BE" smtClean="0"/>
              <a:t>‹nr.›</a:t>
            </a:fld>
            <a:endParaRPr lang="nl-BE"/>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356149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10"/>
          </p:nvPr>
        </p:nvSpPr>
        <p:spPr/>
        <p:txBody>
          <a:bodyPr/>
          <a:lstStyle/>
          <a:p>
            <a:fld id="{D4785A4A-6C27-49D0-80F5-86C08ADC0F74}" type="datetimeFigureOut">
              <a:rPr lang="nl-BE" smtClean="0"/>
              <a:t>21/12/2021</a:t>
            </a:fld>
            <a:endParaRPr lang="nl-BE"/>
          </a:p>
        </p:txBody>
      </p:sp>
      <p:sp>
        <p:nvSpPr>
          <p:cNvPr id="5" name="Footer Placeholder 4"/>
          <p:cNvSpPr>
            <a:spLocks noGrp="1"/>
          </p:cNvSpPr>
          <p:nvPr>
            <p:ph type="ftr" sz="quarter" idx="11"/>
          </p:nvPr>
        </p:nvSpPr>
        <p:spPr/>
        <p:txBody>
          <a:bodyPr/>
          <a:lstStyle/>
          <a:p>
            <a:endParaRPr lang="nl-BE"/>
          </a:p>
        </p:txBody>
      </p:sp>
      <p:sp>
        <p:nvSpPr>
          <p:cNvPr id="6" name="Slide Number Placeholder 5"/>
          <p:cNvSpPr>
            <a:spLocks noGrp="1"/>
          </p:cNvSpPr>
          <p:nvPr>
            <p:ph type="sldNum" sz="quarter" idx="12"/>
          </p:nvPr>
        </p:nvSpPr>
        <p:spPr/>
        <p:txBody>
          <a:bodyPr/>
          <a:lstStyle/>
          <a:p>
            <a:fld id="{C8C992CD-7399-4A71-A641-F6389D2BA891}" type="slidenum">
              <a:rPr lang="nl-BE" smtClean="0"/>
              <a:t>‹nr.›</a:t>
            </a:fld>
            <a:endParaRPr lang="nl-BE"/>
          </a:p>
        </p:txBody>
      </p:sp>
    </p:spTree>
    <p:extLst>
      <p:ext uri="{BB962C8B-B14F-4D97-AF65-F5344CB8AC3E}">
        <p14:creationId xmlns:p14="http://schemas.microsoft.com/office/powerpoint/2010/main" val="5828443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e titel en teks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nl-NL" smtClean="0"/>
              <a:t>Klik om de stijl te bewerken</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10"/>
          </p:nvPr>
        </p:nvSpPr>
        <p:spPr/>
        <p:txBody>
          <a:bodyPr/>
          <a:lstStyle/>
          <a:p>
            <a:fld id="{D4785A4A-6C27-49D0-80F5-86C08ADC0F74}" type="datetimeFigureOut">
              <a:rPr lang="nl-BE" smtClean="0"/>
              <a:t>21/12/2021</a:t>
            </a:fld>
            <a:endParaRPr lang="nl-BE"/>
          </a:p>
        </p:txBody>
      </p:sp>
      <p:sp>
        <p:nvSpPr>
          <p:cNvPr id="5" name="Footer Placeholder 4"/>
          <p:cNvSpPr>
            <a:spLocks noGrp="1"/>
          </p:cNvSpPr>
          <p:nvPr>
            <p:ph type="ftr" sz="quarter" idx="11"/>
          </p:nvPr>
        </p:nvSpPr>
        <p:spPr/>
        <p:txBody>
          <a:bodyPr/>
          <a:lstStyle/>
          <a:p>
            <a:endParaRPr lang="nl-BE"/>
          </a:p>
        </p:txBody>
      </p:sp>
      <p:sp>
        <p:nvSpPr>
          <p:cNvPr id="6" name="Slide Number Placeholder 5"/>
          <p:cNvSpPr>
            <a:spLocks noGrp="1"/>
          </p:cNvSpPr>
          <p:nvPr>
            <p:ph type="sldNum" sz="quarter" idx="12"/>
          </p:nvPr>
        </p:nvSpPr>
        <p:spPr/>
        <p:txBody>
          <a:bodyPr/>
          <a:lstStyle/>
          <a:p>
            <a:fld id="{C8C992CD-7399-4A71-A641-F6389D2BA891}" type="slidenum">
              <a:rPr lang="nl-BE" smtClean="0"/>
              <a:t>‹nr.›</a:t>
            </a:fld>
            <a:endParaRPr lang="nl-BE"/>
          </a:p>
        </p:txBody>
      </p:sp>
    </p:spTree>
    <p:extLst>
      <p:ext uri="{BB962C8B-B14F-4D97-AF65-F5344CB8AC3E}">
        <p14:creationId xmlns:p14="http://schemas.microsoft.com/office/powerpoint/2010/main" val="39499775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nl-NL" smtClean="0"/>
              <a:t>Klik om de stijl te bewerken</a:t>
            </a:r>
            <a:endParaRPr lang="en-US" dirty="0"/>
          </a:p>
        </p:txBody>
      </p:sp>
      <p:sp>
        <p:nvSpPr>
          <p:cNvPr id="3" name="Content Placeholder 2"/>
          <p:cNvSpPr>
            <a:spLocks noGrp="1"/>
          </p:cNvSpPr>
          <p:nvPr>
            <p:ph idx="1"/>
          </p:nvPr>
        </p:nvSpPr>
        <p:spPr/>
        <p:txBody>
          <a:body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10"/>
          </p:nvPr>
        </p:nvSpPr>
        <p:spPr/>
        <p:txBody>
          <a:bodyPr/>
          <a:lstStyle/>
          <a:p>
            <a:fld id="{D4785A4A-6C27-49D0-80F5-86C08ADC0F74}" type="datetimeFigureOut">
              <a:rPr lang="nl-BE" smtClean="0"/>
              <a:t>21/12/2021</a:t>
            </a:fld>
            <a:endParaRPr lang="nl-BE"/>
          </a:p>
        </p:txBody>
      </p:sp>
      <p:sp>
        <p:nvSpPr>
          <p:cNvPr id="5" name="Footer Placeholder 4"/>
          <p:cNvSpPr>
            <a:spLocks noGrp="1"/>
          </p:cNvSpPr>
          <p:nvPr>
            <p:ph type="ftr" sz="quarter" idx="11"/>
          </p:nvPr>
        </p:nvSpPr>
        <p:spPr/>
        <p:txBody>
          <a:bodyPr/>
          <a:lstStyle/>
          <a:p>
            <a:endParaRPr lang="nl-BE"/>
          </a:p>
        </p:txBody>
      </p:sp>
      <p:sp>
        <p:nvSpPr>
          <p:cNvPr id="6" name="Slide Number Placeholder 5"/>
          <p:cNvSpPr>
            <a:spLocks noGrp="1"/>
          </p:cNvSpPr>
          <p:nvPr>
            <p:ph type="sldNum" sz="quarter" idx="12"/>
          </p:nvPr>
        </p:nvSpPr>
        <p:spPr/>
        <p:txBody>
          <a:bodyPr/>
          <a:lstStyle/>
          <a:p>
            <a:fld id="{C8C992CD-7399-4A71-A641-F6389D2BA891}" type="slidenum">
              <a:rPr lang="nl-BE" smtClean="0"/>
              <a:t>‹nr.›</a:t>
            </a:fld>
            <a:endParaRPr lang="nl-BE"/>
          </a:p>
        </p:txBody>
      </p:sp>
    </p:spTree>
    <p:extLst>
      <p:ext uri="{BB962C8B-B14F-4D97-AF65-F5344CB8AC3E}">
        <p14:creationId xmlns:p14="http://schemas.microsoft.com/office/powerpoint/2010/main" val="2514396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ekop">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nl-NL" smtClean="0"/>
              <a:t>Klik om de stijl te bewerken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Tekststijl van het model bewerken</a:t>
            </a:r>
          </a:p>
        </p:txBody>
      </p:sp>
      <p:sp>
        <p:nvSpPr>
          <p:cNvPr id="4" name="Date Placeholder 3"/>
          <p:cNvSpPr>
            <a:spLocks noGrp="1"/>
          </p:cNvSpPr>
          <p:nvPr>
            <p:ph type="dt" sz="half" idx="10"/>
          </p:nvPr>
        </p:nvSpPr>
        <p:spPr/>
        <p:txBody>
          <a:bodyPr/>
          <a:lstStyle/>
          <a:p>
            <a:fld id="{D4785A4A-6C27-49D0-80F5-86C08ADC0F74}" type="datetimeFigureOut">
              <a:rPr lang="nl-BE" smtClean="0"/>
              <a:t>21/12/2021</a:t>
            </a:fld>
            <a:endParaRPr lang="nl-BE"/>
          </a:p>
        </p:txBody>
      </p:sp>
      <p:sp>
        <p:nvSpPr>
          <p:cNvPr id="5" name="Footer Placeholder 4"/>
          <p:cNvSpPr>
            <a:spLocks noGrp="1"/>
          </p:cNvSpPr>
          <p:nvPr>
            <p:ph type="ftr" sz="quarter" idx="11"/>
          </p:nvPr>
        </p:nvSpPr>
        <p:spPr/>
        <p:txBody>
          <a:bodyPr/>
          <a:lstStyle/>
          <a:p>
            <a:endParaRPr lang="nl-BE"/>
          </a:p>
        </p:txBody>
      </p:sp>
      <p:sp>
        <p:nvSpPr>
          <p:cNvPr id="6" name="Slide Number Placeholder 5"/>
          <p:cNvSpPr>
            <a:spLocks noGrp="1"/>
          </p:cNvSpPr>
          <p:nvPr>
            <p:ph type="sldNum" sz="quarter" idx="12"/>
          </p:nvPr>
        </p:nvSpPr>
        <p:spPr/>
        <p:txBody>
          <a:bodyPr/>
          <a:lstStyle/>
          <a:p>
            <a:fld id="{C8C992CD-7399-4A71-A641-F6389D2BA891}" type="slidenum">
              <a:rPr lang="nl-BE" smtClean="0"/>
              <a:t>‹nr.›</a:t>
            </a:fld>
            <a:endParaRPr lang="nl-BE"/>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965519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nl-NL" smtClean="0"/>
              <a:t>Klik om de stijl te bewerken</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5" name="Date Placeholder 4"/>
          <p:cNvSpPr>
            <a:spLocks noGrp="1"/>
          </p:cNvSpPr>
          <p:nvPr>
            <p:ph type="dt" sz="half" idx="10"/>
          </p:nvPr>
        </p:nvSpPr>
        <p:spPr/>
        <p:txBody>
          <a:bodyPr/>
          <a:lstStyle/>
          <a:p>
            <a:fld id="{D4785A4A-6C27-49D0-80F5-86C08ADC0F74}" type="datetimeFigureOut">
              <a:rPr lang="nl-BE" smtClean="0"/>
              <a:t>21/12/2021</a:t>
            </a:fld>
            <a:endParaRPr lang="nl-BE"/>
          </a:p>
        </p:txBody>
      </p:sp>
      <p:sp>
        <p:nvSpPr>
          <p:cNvPr id="6" name="Footer Placeholder 5"/>
          <p:cNvSpPr>
            <a:spLocks noGrp="1"/>
          </p:cNvSpPr>
          <p:nvPr>
            <p:ph type="ftr" sz="quarter" idx="11"/>
          </p:nvPr>
        </p:nvSpPr>
        <p:spPr/>
        <p:txBody>
          <a:bodyPr/>
          <a:lstStyle/>
          <a:p>
            <a:endParaRPr lang="nl-BE"/>
          </a:p>
        </p:txBody>
      </p:sp>
      <p:sp>
        <p:nvSpPr>
          <p:cNvPr id="7" name="Slide Number Placeholder 6"/>
          <p:cNvSpPr>
            <a:spLocks noGrp="1"/>
          </p:cNvSpPr>
          <p:nvPr>
            <p:ph type="sldNum" sz="quarter" idx="12"/>
          </p:nvPr>
        </p:nvSpPr>
        <p:spPr/>
        <p:txBody>
          <a:bodyPr/>
          <a:lstStyle/>
          <a:p>
            <a:fld id="{C8C992CD-7399-4A71-A641-F6389D2BA891}" type="slidenum">
              <a:rPr lang="nl-BE" smtClean="0"/>
              <a:t>‹nr.›</a:t>
            </a:fld>
            <a:endParaRPr lang="nl-BE"/>
          </a:p>
        </p:txBody>
      </p:sp>
    </p:spTree>
    <p:extLst>
      <p:ext uri="{BB962C8B-B14F-4D97-AF65-F5344CB8AC3E}">
        <p14:creationId xmlns:p14="http://schemas.microsoft.com/office/powerpoint/2010/main" val="19859980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nl-NL" smtClean="0"/>
              <a:t>Klik om de stijl te bewerken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Tekststijl van het model bewerken</a:t>
            </a:r>
          </a:p>
        </p:txBody>
      </p:sp>
      <p:sp>
        <p:nvSpPr>
          <p:cNvPr id="4" name="Content Placeholder 3"/>
          <p:cNvSpPr>
            <a:spLocks noGrp="1"/>
          </p:cNvSpPr>
          <p:nvPr>
            <p:ph sz="half" idx="2"/>
          </p:nvPr>
        </p:nvSpPr>
        <p:spPr>
          <a:xfrm>
            <a:off x="1097280" y="2582334"/>
            <a:ext cx="4937760" cy="3378200"/>
          </a:xfrm>
        </p:spPr>
        <p:txBody>
          <a:body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Tekststijl van het model bewerken</a:t>
            </a:r>
          </a:p>
        </p:txBody>
      </p:sp>
      <p:sp>
        <p:nvSpPr>
          <p:cNvPr id="6" name="Content Placeholder 5"/>
          <p:cNvSpPr>
            <a:spLocks noGrp="1"/>
          </p:cNvSpPr>
          <p:nvPr>
            <p:ph sz="quarter" idx="4"/>
          </p:nvPr>
        </p:nvSpPr>
        <p:spPr>
          <a:xfrm>
            <a:off x="6217920" y="2582334"/>
            <a:ext cx="4937760" cy="3378200"/>
          </a:xfrm>
        </p:spPr>
        <p:txBody>
          <a:body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7" name="Date Placeholder 6"/>
          <p:cNvSpPr>
            <a:spLocks noGrp="1"/>
          </p:cNvSpPr>
          <p:nvPr>
            <p:ph type="dt" sz="half" idx="10"/>
          </p:nvPr>
        </p:nvSpPr>
        <p:spPr/>
        <p:txBody>
          <a:bodyPr/>
          <a:lstStyle/>
          <a:p>
            <a:fld id="{D4785A4A-6C27-49D0-80F5-86C08ADC0F74}" type="datetimeFigureOut">
              <a:rPr lang="nl-BE" smtClean="0"/>
              <a:t>21/12/2021</a:t>
            </a:fld>
            <a:endParaRPr lang="nl-BE"/>
          </a:p>
        </p:txBody>
      </p:sp>
      <p:sp>
        <p:nvSpPr>
          <p:cNvPr id="8" name="Footer Placeholder 7"/>
          <p:cNvSpPr>
            <a:spLocks noGrp="1"/>
          </p:cNvSpPr>
          <p:nvPr>
            <p:ph type="ftr" sz="quarter" idx="11"/>
          </p:nvPr>
        </p:nvSpPr>
        <p:spPr/>
        <p:txBody>
          <a:bodyPr/>
          <a:lstStyle/>
          <a:p>
            <a:endParaRPr lang="nl-BE"/>
          </a:p>
        </p:txBody>
      </p:sp>
      <p:sp>
        <p:nvSpPr>
          <p:cNvPr id="9" name="Slide Number Placeholder 8"/>
          <p:cNvSpPr>
            <a:spLocks noGrp="1"/>
          </p:cNvSpPr>
          <p:nvPr>
            <p:ph type="sldNum" sz="quarter" idx="12"/>
          </p:nvPr>
        </p:nvSpPr>
        <p:spPr/>
        <p:txBody>
          <a:bodyPr/>
          <a:lstStyle/>
          <a:p>
            <a:fld id="{C8C992CD-7399-4A71-A641-F6389D2BA891}" type="slidenum">
              <a:rPr lang="nl-BE" smtClean="0"/>
              <a:t>‹nr.›</a:t>
            </a:fld>
            <a:endParaRPr lang="nl-BE"/>
          </a:p>
        </p:txBody>
      </p:sp>
    </p:spTree>
    <p:extLst>
      <p:ext uri="{BB962C8B-B14F-4D97-AF65-F5344CB8AC3E}">
        <p14:creationId xmlns:p14="http://schemas.microsoft.com/office/powerpoint/2010/main" val="32440570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dirty="0"/>
          </a:p>
        </p:txBody>
      </p:sp>
      <p:sp>
        <p:nvSpPr>
          <p:cNvPr id="3" name="Date Placeholder 2"/>
          <p:cNvSpPr>
            <a:spLocks noGrp="1"/>
          </p:cNvSpPr>
          <p:nvPr>
            <p:ph type="dt" sz="half" idx="10"/>
          </p:nvPr>
        </p:nvSpPr>
        <p:spPr/>
        <p:txBody>
          <a:bodyPr/>
          <a:lstStyle/>
          <a:p>
            <a:fld id="{D4785A4A-6C27-49D0-80F5-86C08ADC0F74}" type="datetimeFigureOut">
              <a:rPr lang="nl-BE" smtClean="0"/>
              <a:t>21/12/2021</a:t>
            </a:fld>
            <a:endParaRPr lang="nl-BE"/>
          </a:p>
        </p:txBody>
      </p:sp>
      <p:sp>
        <p:nvSpPr>
          <p:cNvPr id="4" name="Footer Placeholder 3"/>
          <p:cNvSpPr>
            <a:spLocks noGrp="1"/>
          </p:cNvSpPr>
          <p:nvPr>
            <p:ph type="ftr" sz="quarter" idx="11"/>
          </p:nvPr>
        </p:nvSpPr>
        <p:spPr/>
        <p:txBody>
          <a:bodyPr/>
          <a:lstStyle/>
          <a:p>
            <a:endParaRPr lang="nl-BE"/>
          </a:p>
        </p:txBody>
      </p:sp>
      <p:sp>
        <p:nvSpPr>
          <p:cNvPr id="5" name="Slide Number Placeholder 4"/>
          <p:cNvSpPr>
            <a:spLocks noGrp="1"/>
          </p:cNvSpPr>
          <p:nvPr>
            <p:ph type="sldNum" sz="quarter" idx="12"/>
          </p:nvPr>
        </p:nvSpPr>
        <p:spPr/>
        <p:txBody>
          <a:bodyPr/>
          <a:lstStyle/>
          <a:p>
            <a:fld id="{C8C992CD-7399-4A71-A641-F6389D2BA891}" type="slidenum">
              <a:rPr lang="nl-BE" smtClean="0"/>
              <a:t>‹nr.›</a:t>
            </a:fld>
            <a:endParaRPr lang="nl-BE"/>
          </a:p>
        </p:txBody>
      </p:sp>
    </p:spTree>
    <p:extLst>
      <p:ext uri="{BB962C8B-B14F-4D97-AF65-F5344CB8AC3E}">
        <p14:creationId xmlns:p14="http://schemas.microsoft.com/office/powerpoint/2010/main" val="36781303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g">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D4785A4A-6C27-49D0-80F5-86C08ADC0F74}" type="datetimeFigureOut">
              <a:rPr lang="nl-BE" smtClean="0"/>
              <a:t>21/12/2021</a:t>
            </a:fld>
            <a:endParaRPr lang="nl-BE"/>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nl-BE"/>
          </a:p>
        </p:txBody>
      </p:sp>
      <p:sp>
        <p:nvSpPr>
          <p:cNvPr id="9" name="Slide Number Placeholder 8"/>
          <p:cNvSpPr>
            <a:spLocks noGrp="1"/>
          </p:cNvSpPr>
          <p:nvPr>
            <p:ph type="sldNum" sz="quarter" idx="12"/>
          </p:nvPr>
        </p:nvSpPr>
        <p:spPr/>
        <p:txBody>
          <a:bodyPr/>
          <a:lstStyle/>
          <a:p>
            <a:fld id="{C8C992CD-7399-4A71-A641-F6389D2BA891}" type="slidenum">
              <a:rPr lang="nl-BE" smtClean="0"/>
              <a:t>‹nr.›</a:t>
            </a:fld>
            <a:endParaRPr lang="nl-BE"/>
          </a:p>
        </p:txBody>
      </p:sp>
    </p:spTree>
    <p:extLst>
      <p:ext uri="{BB962C8B-B14F-4D97-AF65-F5344CB8AC3E}">
        <p14:creationId xmlns:p14="http://schemas.microsoft.com/office/powerpoint/2010/main" val="40878979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oud met bijschrift">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nl-NL" smtClean="0"/>
              <a:t>Klik om de stijl te bewerken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Tekststijl van het model bewerken</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D4785A4A-6C27-49D0-80F5-86C08ADC0F74}" type="datetimeFigureOut">
              <a:rPr lang="nl-BE" smtClean="0"/>
              <a:t>21/12/2021</a:t>
            </a:fld>
            <a:endParaRPr lang="nl-BE"/>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nl-BE"/>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C8C992CD-7399-4A71-A641-F6389D2BA891}" type="slidenum">
              <a:rPr lang="nl-BE" smtClean="0"/>
              <a:t>‹nr.›</a:t>
            </a:fld>
            <a:endParaRPr lang="nl-BE"/>
          </a:p>
        </p:txBody>
      </p:sp>
    </p:spTree>
    <p:extLst>
      <p:ext uri="{BB962C8B-B14F-4D97-AF65-F5344CB8AC3E}">
        <p14:creationId xmlns:p14="http://schemas.microsoft.com/office/powerpoint/2010/main" val="12744171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Afbeelding met bijschrift">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nl-NL" smtClean="0"/>
              <a:t>Klik om de stijl te bewerken</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smtClean="0"/>
              <a:t>Klik op het pictogram als u een afbeelding wilt toevoegen</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Tekststijl van het model bewerken</a:t>
            </a:r>
          </a:p>
        </p:txBody>
      </p:sp>
      <p:sp>
        <p:nvSpPr>
          <p:cNvPr id="5" name="Date Placeholder 4"/>
          <p:cNvSpPr>
            <a:spLocks noGrp="1"/>
          </p:cNvSpPr>
          <p:nvPr>
            <p:ph type="dt" sz="half" idx="10"/>
          </p:nvPr>
        </p:nvSpPr>
        <p:spPr/>
        <p:txBody>
          <a:bodyPr/>
          <a:lstStyle/>
          <a:p>
            <a:fld id="{D4785A4A-6C27-49D0-80F5-86C08ADC0F74}" type="datetimeFigureOut">
              <a:rPr lang="nl-BE" smtClean="0"/>
              <a:t>21/12/2021</a:t>
            </a:fld>
            <a:endParaRPr lang="nl-BE"/>
          </a:p>
        </p:txBody>
      </p:sp>
      <p:sp>
        <p:nvSpPr>
          <p:cNvPr id="6" name="Footer Placeholder 5"/>
          <p:cNvSpPr>
            <a:spLocks noGrp="1"/>
          </p:cNvSpPr>
          <p:nvPr>
            <p:ph type="ftr" sz="quarter" idx="11"/>
          </p:nvPr>
        </p:nvSpPr>
        <p:spPr/>
        <p:txBody>
          <a:bodyPr/>
          <a:lstStyle/>
          <a:p>
            <a:endParaRPr lang="nl-BE"/>
          </a:p>
        </p:txBody>
      </p:sp>
      <p:sp>
        <p:nvSpPr>
          <p:cNvPr id="7" name="Slide Number Placeholder 6"/>
          <p:cNvSpPr>
            <a:spLocks noGrp="1"/>
          </p:cNvSpPr>
          <p:nvPr>
            <p:ph type="sldNum" sz="quarter" idx="12"/>
          </p:nvPr>
        </p:nvSpPr>
        <p:spPr/>
        <p:txBody>
          <a:bodyPr/>
          <a:lstStyle/>
          <a:p>
            <a:fld id="{C8C992CD-7399-4A71-A641-F6389D2BA891}" type="slidenum">
              <a:rPr lang="nl-BE" smtClean="0"/>
              <a:t>‹nr.›</a:t>
            </a:fld>
            <a:endParaRPr lang="nl-BE"/>
          </a:p>
        </p:txBody>
      </p:sp>
    </p:spTree>
    <p:extLst>
      <p:ext uri="{BB962C8B-B14F-4D97-AF65-F5344CB8AC3E}">
        <p14:creationId xmlns:p14="http://schemas.microsoft.com/office/powerpoint/2010/main" val="31580046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nl-NL" smtClean="0"/>
              <a:t>Klik om de stijl te bewerken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D4785A4A-6C27-49D0-80F5-86C08ADC0F74}" type="datetimeFigureOut">
              <a:rPr lang="nl-BE" smtClean="0"/>
              <a:t>21/12/2021</a:t>
            </a:fld>
            <a:endParaRPr lang="nl-BE"/>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nl-BE"/>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C8C992CD-7399-4A71-A641-F6389D2BA891}" type="slidenum">
              <a:rPr lang="nl-BE" smtClean="0"/>
              <a:t>‹nr.›</a:t>
            </a:fld>
            <a:endParaRPr lang="nl-BE"/>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6511414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hyperlink" Target="http://www.woonplus-lww.be/"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3" Type="http://schemas.openxmlformats.org/officeDocument/2006/relationships/hyperlink" Target="https://www.febelfin.be/nl/artikel/na-het-faillissement-van-de-vlaamse-energieleverancier-wat-met-je-domiciliering"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hyperlink" Target="https://www.regsol.be/"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www.vreg.be/nl/faillissement-vlaamse-energieleverancier"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hyperlink" Target="https://www.vreg.be/nl/begrippenlijst#Fluvius" TargetMode="External"/><Relationship Id="rId5" Type="http://schemas.openxmlformats.org/officeDocument/2006/relationships/hyperlink" Target="mailto:groenestroom@oost-vlaanderen.be" TargetMode="External"/><Relationship Id="rId4" Type="http://schemas.openxmlformats.org/officeDocument/2006/relationships/hyperlink" Target="http://www.oost-vlaanderen.be/Info-faillissement-vlaamse-energieleverancier.html" TargetMode="External"/></Relationships>
</file>

<file path=ppt/slides/_rels/slide7.xml.rels><?xml version="1.0" encoding="UTF-8" standalone="yes"?>
<Relationships xmlns="http://schemas.openxmlformats.org/package/2006/relationships"><Relationship Id="rId8" Type="http://schemas.openxmlformats.org/officeDocument/2006/relationships/image" Target="../media/image2.jpeg"/><Relationship Id="rId3" Type="http://schemas.openxmlformats.org/officeDocument/2006/relationships/hyperlink" Target="mailto:woonplus-lww@laarne.be" TargetMode="External"/><Relationship Id="rId7" Type="http://schemas.openxmlformats.org/officeDocument/2006/relationships/hyperlink" Target="mailto:info@somvzw.be"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hyperlink" Target="mailto:info@woonwijzermeetjesland.be" TargetMode="External"/><Relationship Id="rId5" Type="http://schemas.openxmlformats.org/officeDocument/2006/relationships/hyperlink" Target="mailto:energiehuisbea@aalst.be" TargetMode="External"/><Relationship Id="rId10" Type="http://schemas.openxmlformats.org/officeDocument/2006/relationships/image" Target="../media/image5.jpg"/><Relationship Id="rId4" Type="http://schemas.openxmlformats.org/officeDocument/2006/relationships/hyperlink" Target="http://www.woonplus-lww.be/" TargetMode="External"/><Relationship Id="rId9" Type="http://schemas.openxmlformats.org/officeDocument/2006/relationships/image" Target="../media/image4.jpeg"/></Relationships>
</file>

<file path=ppt/slides/_rels/slide8.xml.rels><?xml version="1.0" encoding="UTF-8" standalone="yes"?>
<Relationships xmlns="http://schemas.openxmlformats.org/package/2006/relationships"><Relationship Id="rId3" Type="http://schemas.openxmlformats.org/officeDocument/2006/relationships/hyperlink" Target="http://www.samenaankoopenergie.be/"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097280" y="2805952"/>
            <a:ext cx="10058400" cy="1519159"/>
          </a:xfrm>
        </p:spPr>
        <p:txBody>
          <a:bodyPr/>
          <a:lstStyle/>
          <a:p>
            <a:r>
              <a:rPr lang="nl-NL" dirty="0" smtClean="0"/>
              <a:t>ONLINE INFOSESSIE 	</a:t>
            </a:r>
            <a:endParaRPr lang="nl-BE" dirty="0"/>
          </a:p>
        </p:txBody>
      </p:sp>
      <p:sp>
        <p:nvSpPr>
          <p:cNvPr id="3" name="Ondertitel 2"/>
          <p:cNvSpPr>
            <a:spLocks noGrp="1"/>
          </p:cNvSpPr>
          <p:nvPr>
            <p:ph type="subTitle" idx="1"/>
          </p:nvPr>
        </p:nvSpPr>
        <p:spPr/>
        <p:txBody>
          <a:bodyPr>
            <a:noAutofit/>
          </a:bodyPr>
          <a:lstStyle/>
          <a:p>
            <a:r>
              <a:rPr lang="nl-NL" sz="2600" b="1" dirty="0" smtClean="0"/>
              <a:t>Faillissement Vlaamse Energieleverancier / V-test </a:t>
            </a:r>
          </a:p>
          <a:p>
            <a:r>
              <a:rPr lang="nl-NL" sz="2600" b="1" dirty="0" smtClean="0"/>
              <a:t>20 december 2021 – 19u30 </a:t>
            </a:r>
            <a:endParaRPr lang="nl-BE" sz="2600" b="1" dirty="0"/>
          </a:p>
        </p:txBody>
      </p:sp>
      <p:sp>
        <p:nvSpPr>
          <p:cNvPr id="8" name="Tijdelijke aanduiding voor dianummer 7"/>
          <p:cNvSpPr>
            <a:spLocks noGrp="1"/>
          </p:cNvSpPr>
          <p:nvPr>
            <p:ph type="sldNum" sz="quarter" idx="12"/>
          </p:nvPr>
        </p:nvSpPr>
        <p:spPr/>
        <p:txBody>
          <a:bodyPr/>
          <a:lstStyle/>
          <a:p>
            <a:fld id="{9D32C1D3-772A-408E-B4B1-C2A54E3D3E89}" type="slidenum">
              <a:rPr lang="nl-BE" sz="2000" smtClean="0"/>
              <a:t>1</a:t>
            </a:fld>
            <a:endParaRPr lang="nl-BE" sz="2000"/>
          </a:p>
        </p:txBody>
      </p:sp>
      <p:pic>
        <p:nvPicPr>
          <p:cNvPr id="4" name="Afbeelding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62535" y="467690"/>
            <a:ext cx="2514600" cy="758952"/>
          </a:xfrm>
          <a:prstGeom prst="rect">
            <a:avLst/>
          </a:prstGeom>
        </p:spPr>
      </p:pic>
    </p:spTree>
    <p:extLst>
      <p:ext uri="{BB962C8B-B14F-4D97-AF65-F5344CB8AC3E}">
        <p14:creationId xmlns:p14="http://schemas.microsoft.com/office/powerpoint/2010/main" val="179005917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Tijdelijke aanduiding voor inhoud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574981" y="212635"/>
            <a:ext cx="10996262" cy="3512196"/>
          </a:xfrm>
        </p:spPr>
      </p:pic>
      <p:sp>
        <p:nvSpPr>
          <p:cNvPr id="5" name="Ring 4"/>
          <p:cNvSpPr/>
          <p:nvPr/>
        </p:nvSpPr>
        <p:spPr>
          <a:xfrm>
            <a:off x="8525378" y="212635"/>
            <a:ext cx="1210491" cy="1184366"/>
          </a:xfrm>
          <a:prstGeom prst="donut">
            <a:avLst>
              <a:gd name="adj" fmla="val 590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a:solidFill>
                <a:schemeClr val="tx1"/>
              </a:solidFill>
            </a:endParaRPr>
          </a:p>
        </p:txBody>
      </p:sp>
      <p:sp>
        <p:nvSpPr>
          <p:cNvPr id="7" name="Ring 6"/>
          <p:cNvSpPr/>
          <p:nvPr/>
        </p:nvSpPr>
        <p:spPr>
          <a:xfrm>
            <a:off x="6259627" y="212635"/>
            <a:ext cx="1210491" cy="1184366"/>
          </a:xfrm>
          <a:prstGeom prst="donut">
            <a:avLst>
              <a:gd name="adj" fmla="val 5908"/>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nl-BE">
              <a:solidFill>
                <a:schemeClr val="tx1"/>
              </a:solidFill>
            </a:endParaRPr>
          </a:p>
        </p:txBody>
      </p:sp>
      <p:sp>
        <p:nvSpPr>
          <p:cNvPr id="8" name="Tekstvak 7"/>
          <p:cNvSpPr txBox="1"/>
          <p:nvPr/>
        </p:nvSpPr>
        <p:spPr>
          <a:xfrm>
            <a:off x="574981" y="3967878"/>
            <a:ext cx="10663517" cy="1938992"/>
          </a:xfrm>
          <a:prstGeom prst="rect">
            <a:avLst/>
          </a:prstGeom>
          <a:noFill/>
        </p:spPr>
        <p:txBody>
          <a:bodyPr wrap="square" rtlCol="0">
            <a:spAutoFit/>
          </a:bodyPr>
          <a:lstStyle/>
          <a:p>
            <a:pPr marL="285750" indent="-285750">
              <a:buFont typeface="Arial" panose="020B0604020202020204" pitchFamily="34" charset="0"/>
              <a:buChar char="•"/>
            </a:pPr>
            <a:r>
              <a:rPr lang="nl-NL" sz="2400" dirty="0"/>
              <a:t>Micro uit </a:t>
            </a:r>
          </a:p>
          <a:p>
            <a:pPr marL="285750" indent="-285750">
              <a:buFont typeface="Arial" panose="020B0604020202020204" pitchFamily="34" charset="0"/>
              <a:buChar char="•"/>
            </a:pPr>
            <a:r>
              <a:rPr lang="nl-NL" sz="2400" dirty="0"/>
              <a:t>Camera uit </a:t>
            </a:r>
          </a:p>
          <a:p>
            <a:pPr marL="285750" indent="-285750">
              <a:buFont typeface="Arial" panose="020B0604020202020204" pitchFamily="34" charset="0"/>
              <a:buChar char="•"/>
            </a:pPr>
            <a:r>
              <a:rPr lang="nl-NL" sz="2400" dirty="0"/>
              <a:t>Vragen in de chat </a:t>
            </a:r>
            <a:endParaRPr lang="nl-NL" sz="2400" dirty="0" smtClean="0"/>
          </a:p>
          <a:p>
            <a:pPr marL="285750" indent="-285750">
              <a:buFont typeface="Arial" panose="020B0604020202020204" pitchFamily="34" charset="0"/>
              <a:buChar char="•"/>
            </a:pPr>
            <a:r>
              <a:rPr lang="nl-NL" sz="2400" dirty="0" smtClean="0"/>
              <a:t>Opname? </a:t>
            </a:r>
            <a:endParaRPr lang="nl-NL" sz="2400" dirty="0"/>
          </a:p>
          <a:p>
            <a:pPr marL="285750" indent="-285750">
              <a:buFont typeface="Arial" panose="020B0604020202020204" pitchFamily="34" charset="0"/>
              <a:buChar char="•"/>
            </a:pPr>
            <a:r>
              <a:rPr lang="nl-NL" sz="2400" dirty="0" smtClean="0"/>
              <a:t>Informatie vanaf morgen te vinden op </a:t>
            </a:r>
            <a:r>
              <a:rPr lang="nl-NL" sz="2400" dirty="0" smtClean="0">
                <a:hlinkClick r:id="rId4"/>
              </a:rPr>
              <a:t>www.woonplus-lww.be</a:t>
            </a:r>
            <a:r>
              <a:rPr lang="nl-NL" sz="2400" dirty="0" smtClean="0"/>
              <a:t> </a:t>
            </a:r>
            <a:endParaRPr lang="nl-NL" sz="2400" dirty="0"/>
          </a:p>
        </p:txBody>
      </p:sp>
    </p:spTree>
    <p:extLst>
      <p:ext uri="{BB962C8B-B14F-4D97-AF65-F5344CB8AC3E}">
        <p14:creationId xmlns:p14="http://schemas.microsoft.com/office/powerpoint/2010/main" val="2248370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NL" sz="4000" b="1" dirty="0" smtClean="0"/>
              <a:t>KORTE INHOUD</a:t>
            </a:r>
            <a:endParaRPr lang="nl-BE" sz="4000" b="1" dirty="0"/>
          </a:p>
        </p:txBody>
      </p:sp>
      <p:sp>
        <p:nvSpPr>
          <p:cNvPr id="3" name="Tijdelijke aanduiding voor inhoud 2"/>
          <p:cNvSpPr>
            <a:spLocks noGrp="1"/>
          </p:cNvSpPr>
          <p:nvPr>
            <p:ph idx="1"/>
          </p:nvPr>
        </p:nvSpPr>
        <p:spPr/>
        <p:txBody>
          <a:bodyPr/>
          <a:lstStyle/>
          <a:p>
            <a:pPr>
              <a:buFont typeface="Arial" panose="020B0604020202020204" pitchFamily="34" charset="0"/>
              <a:buChar char="•"/>
            </a:pPr>
            <a:r>
              <a:rPr lang="nl-NL" dirty="0" smtClean="0"/>
              <a:t> </a:t>
            </a:r>
            <a:r>
              <a:rPr lang="nl-NL" dirty="0" smtClean="0">
                <a:solidFill>
                  <a:schemeClr val="tx1"/>
                </a:solidFill>
              </a:rPr>
              <a:t>Situatieschets </a:t>
            </a:r>
          </a:p>
          <a:p>
            <a:pPr>
              <a:buFont typeface="Arial" panose="020B0604020202020204" pitchFamily="34" charset="0"/>
              <a:buChar char="•"/>
            </a:pPr>
            <a:r>
              <a:rPr lang="nl-NL" dirty="0" smtClean="0">
                <a:solidFill>
                  <a:schemeClr val="tx1"/>
                </a:solidFill>
              </a:rPr>
              <a:t> Energieprijzen vandaag </a:t>
            </a:r>
          </a:p>
          <a:p>
            <a:pPr>
              <a:buFont typeface="Arial" panose="020B0604020202020204" pitchFamily="34" charset="0"/>
              <a:buChar char="•"/>
            </a:pPr>
            <a:r>
              <a:rPr lang="nl-NL" dirty="0">
                <a:solidFill>
                  <a:schemeClr val="tx1"/>
                </a:solidFill>
              </a:rPr>
              <a:t> </a:t>
            </a:r>
            <a:r>
              <a:rPr lang="nl-NL" dirty="0" smtClean="0">
                <a:solidFill>
                  <a:schemeClr val="tx1"/>
                </a:solidFill>
              </a:rPr>
              <a:t>Vlaamse Energieleverancier </a:t>
            </a:r>
          </a:p>
          <a:p>
            <a:pPr>
              <a:buFont typeface="Arial" panose="020B0604020202020204" pitchFamily="34" charset="0"/>
              <a:buChar char="•"/>
            </a:pPr>
            <a:r>
              <a:rPr lang="nl-NL" dirty="0">
                <a:solidFill>
                  <a:schemeClr val="tx1"/>
                </a:solidFill>
              </a:rPr>
              <a:t> </a:t>
            </a:r>
            <a:r>
              <a:rPr lang="nl-NL" dirty="0" smtClean="0">
                <a:solidFill>
                  <a:schemeClr val="tx1"/>
                </a:solidFill>
              </a:rPr>
              <a:t>Analyse factuur </a:t>
            </a:r>
          </a:p>
          <a:p>
            <a:pPr>
              <a:buFont typeface="Arial" panose="020B0604020202020204" pitchFamily="34" charset="0"/>
              <a:buChar char="•"/>
            </a:pPr>
            <a:r>
              <a:rPr lang="nl-NL" dirty="0">
                <a:solidFill>
                  <a:schemeClr val="tx1"/>
                </a:solidFill>
              </a:rPr>
              <a:t> S</a:t>
            </a:r>
            <a:r>
              <a:rPr lang="nl-NL" dirty="0" smtClean="0">
                <a:solidFill>
                  <a:schemeClr val="tx1"/>
                </a:solidFill>
              </a:rPr>
              <a:t>imulatie V-test </a:t>
            </a:r>
            <a:endParaRPr lang="nl-BE" dirty="0">
              <a:solidFill>
                <a:schemeClr val="tx1"/>
              </a:solidFill>
            </a:endParaRPr>
          </a:p>
        </p:txBody>
      </p:sp>
    </p:spTree>
    <p:extLst>
      <p:ext uri="{BB962C8B-B14F-4D97-AF65-F5344CB8AC3E}">
        <p14:creationId xmlns:p14="http://schemas.microsoft.com/office/powerpoint/2010/main" val="166015512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NL" sz="4000" b="1" dirty="0" smtClean="0"/>
              <a:t>FAILLISSEMENT VLAAMSE ENERGIELEVERANCIER </a:t>
            </a:r>
            <a:endParaRPr lang="nl-BE" sz="4000" b="1" dirty="0"/>
          </a:p>
        </p:txBody>
      </p:sp>
      <p:graphicFrame>
        <p:nvGraphicFramePr>
          <p:cNvPr id="4" name="Diagram 3"/>
          <p:cNvGraphicFramePr/>
          <p:nvPr>
            <p:extLst>
              <p:ext uri="{D42A27DB-BD31-4B8C-83A1-F6EECF244321}">
                <p14:modId xmlns:p14="http://schemas.microsoft.com/office/powerpoint/2010/main" val="2591117143"/>
              </p:ext>
            </p:extLst>
          </p:nvPr>
        </p:nvGraphicFramePr>
        <p:xfrm>
          <a:off x="-1525590" y="1943100"/>
          <a:ext cx="13455653" cy="43148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54304241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NL" sz="4000" b="1" dirty="0"/>
              <a:t>FAILLISSEMENT VLAAMSE ENERGIELEVERANCIER </a:t>
            </a:r>
            <a:endParaRPr lang="nl-BE" sz="4000" dirty="0"/>
          </a:p>
        </p:txBody>
      </p:sp>
      <p:sp>
        <p:nvSpPr>
          <p:cNvPr id="3" name="Tijdelijke aanduiding voor inhoud 2"/>
          <p:cNvSpPr>
            <a:spLocks noGrp="1"/>
          </p:cNvSpPr>
          <p:nvPr>
            <p:ph idx="1"/>
          </p:nvPr>
        </p:nvSpPr>
        <p:spPr>
          <a:xfrm>
            <a:off x="1097280" y="1845733"/>
            <a:ext cx="10058400" cy="4355041"/>
          </a:xfrm>
        </p:spPr>
        <p:txBody>
          <a:bodyPr>
            <a:normAutofit fontScale="92500" lnSpcReduction="10000"/>
          </a:bodyPr>
          <a:lstStyle/>
          <a:p>
            <a:pPr fontAlgn="base">
              <a:buFont typeface="Arial" panose="020B0604020202020204" pitchFamily="34" charset="0"/>
              <a:buChar char="•"/>
            </a:pPr>
            <a:r>
              <a:rPr lang="nl-NL" dirty="0" smtClean="0">
                <a:solidFill>
                  <a:schemeClr val="tx1"/>
                </a:solidFill>
              </a:rPr>
              <a:t>Overstappen voor 6 januari 2022 om duurdere tarieven </a:t>
            </a:r>
            <a:r>
              <a:rPr lang="nl-NL" dirty="0" err="1" smtClean="0">
                <a:solidFill>
                  <a:schemeClr val="tx1"/>
                </a:solidFill>
              </a:rPr>
              <a:t>Fluvius</a:t>
            </a:r>
            <a:r>
              <a:rPr lang="nl-NL" dirty="0" smtClean="0">
                <a:solidFill>
                  <a:schemeClr val="tx1"/>
                </a:solidFill>
              </a:rPr>
              <a:t> te vermijden. </a:t>
            </a:r>
          </a:p>
          <a:p>
            <a:pPr lvl="1" fontAlgn="base">
              <a:buFont typeface="Arial" panose="020B0604020202020204" pitchFamily="34" charset="0"/>
              <a:buChar char="•"/>
            </a:pPr>
            <a:r>
              <a:rPr lang="nl-NL" dirty="0" smtClean="0">
                <a:solidFill>
                  <a:schemeClr val="tx1"/>
                </a:solidFill>
              </a:rPr>
              <a:t>Nieuwe energieleverancier vragen om nieuw contract met terugwerkende kracht te laten starten op dag van het faillissement. </a:t>
            </a:r>
          </a:p>
          <a:p>
            <a:pPr lvl="1" fontAlgn="base">
              <a:buFont typeface="Arial" panose="020B0604020202020204" pitchFamily="34" charset="0"/>
              <a:buChar char="•"/>
            </a:pPr>
            <a:r>
              <a:rPr lang="nl-NL" dirty="0" smtClean="0">
                <a:solidFill>
                  <a:schemeClr val="tx1"/>
                </a:solidFill>
              </a:rPr>
              <a:t>Opgelet: niet iedere leverancier past dit zomaar toe of gaat zomaar in op deze vraag! </a:t>
            </a:r>
          </a:p>
          <a:p>
            <a:pPr fontAlgn="base">
              <a:buFont typeface="Arial" panose="020B0604020202020204" pitchFamily="34" charset="0"/>
              <a:buChar char="•"/>
            </a:pPr>
            <a:r>
              <a:rPr lang="nl-NL" dirty="0" smtClean="0">
                <a:solidFill>
                  <a:schemeClr val="tx1"/>
                </a:solidFill>
              </a:rPr>
              <a:t>Indien </a:t>
            </a:r>
            <a:r>
              <a:rPr lang="nl-NL" dirty="0">
                <a:solidFill>
                  <a:schemeClr val="tx1"/>
                </a:solidFill>
              </a:rPr>
              <a:t>je maandelijkse betalingen aan de Vlaamse Energieleverancier via domiciliëring verliepen, dan raden we je aan die zo snel mogelijk stop te zetten. Bovendien voorziet de Wet ter bescherming van de consument het recht om tot 8 weken na inning van de domiciliëring het bedrag terug te vorderen. Dit verloopt via je eigen bank. Meer info vind je op de </a:t>
            </a:r>
            <a:r>
              <a:rPr lang="nl-NL" dirty="0">
                <a:solidFill>
                  <a:schemeClr val="tx1"/>
                </a:solidFill>
                <a:hlinkClick r:id="rId3"/>
              </a:rPr>
              <a:t>website van </a:t>
            </a:r>
            <a:r>
              <a:rPr lang="nl-NL" dirty="0" err="1">
                <a:solidFill>
                  <a:schemeClr val="tx1"/>
                </a:solidFill>
                <a:hlinkClick r:id="rId3"/>
              </a:rPr>
              <a:t>Febelfin</a:t>
            </a:r>
            <a:r>
              <a:rPr lang="nl-NL" dirty="0" smtClean="0">
                <a:solidFill>
                  <a:schemeClr val="tx1"/>
                </a:solidFill>
              </a:rPr>
              <a:t>. </a:t>
            </a:r>
          </a:p>
          <a:p>
            <a:pPr fontAlgn="base">
              <a:buFont typeface="Arial" panose="020B0604020202020204" pitchFamily="34" charset="0"/>
              <a:buChar char="•"/>
            </a:pPr>
            <a:r>
              <a:rPr lang="nl-NL" dirty="0">
                <a:solidFill>
                  <a:schemeClr val="tx1"/>
                </a:solidFill>
              </a:rPr>
              <a:t>Indien de Vlaamse Energieleverancier je nog geld verschuldigd is, kan je een aangifte van schuldvordering doen via de </a:t>
            </a:r>
            <a:r>
              <a:rPr lang="nl-NL" dirty="0">
                <a:solidFill>
                  <a:schemeClr val="tx1"/>
                </a:solidFill>
                <a:hlinkClick r:id="rId4"/>
              </a:rPr>
              <a:t>website van </a:t>
            </a:r>
            <a:r>
              <a:rPr lang="nl-NL" dirty="0" err="1">
                <a:solidFill>
                  <a:schemeClr val="tx1"/>
                </a:solidFill>
                <a:hlinkClick r:id="rId4"/>
              </a:rPr>
              <a:t>regsol</a:t>
            </a:r>
            <a:r>
              <a:rPr lang="nl-NL" dirty="0">
                <a:solidFill>
                  <a:schemeClr val="tx1"/>
                </a:solidFill>
              </a:rPr>
              <a:t> (Centraal Register Solvabiliteit). Dit kan tot 7 december 2022</a:t>
            </a:r>
            <a:r>
              <a:rPr lang="nl-NL" dirty="0" smtClean="0">
                <a:solidFill>
                  <a:schemeClr val="tx1"/>
                </a:solidFill>
              </a:rPr>
              <a:t>.</a:t>
            </a:r>
            <a:endParaRPr lang="nl-NL" dirty="0">
              <a:solidFill>
                <a:schemeClr val="tx1"/>
              </a:solidFill>
            </a:endParaRPr>
          </a:p>
          <a:p>
            <a:pPr fontAlgn="base">
              <a:buFont typeface="Arial" panose="020B0604020202020204" pitchFamily="34" charset="0"/>
              <a:buChar char="•"/>
            </a:pPr>
            <a:r>
              <a:rPr lang="nl-NL" dirty="0" smtClean="0">
                <a:solidFill>
                  <a:schemeClr val="tx1"/>
                </a:solidFill>
              </a:rPr>
              <a:t>Heb </a:t>
            </a:r>
            <a:r>
              <a:rPr lang="nl-NL" dirty="0">
                <a:solidFill>
                  <a:schemeClr val="tx1"/>
                </a:solidFill>
              </a:rPr>
              <a:t>je een elektriciteitscontract via de groepsaankoop bij Lampiris? Dan is er geen probleem. Enkel wie een contract heeft bij Vlaamse Energieleverancier is getroffen.</a:t>
            </a:r>
          </a:p>
          <a:p>
            <a:pPr fontAlgn="base">
              <a:buFont typeface="Arial" panose="020B0604020202020204" pitchFamily="34" charset="0"/>
              <a:buChar char="•"/>
            </a:pPr>
            <a:r>
              <a:rPr lang="nl-NL" dirty="0">
                <a:solidFill>
                  <a:schemeClr val="tx1"/>
                </a:solidFill>
              </a:rPr>
              <a:t>Let op voor </a:t>
            </a:r>
            <a:r>
              <a:rPr lang="nl-NL" dirty="0" err="1">
                <a:solidFill>
                  <a:schemeClr val="tx1"/>
                </a:solidFill>
              </a:rPr>
              <a:t>phishing</a:t>
            </a:r>
            <a:r>
              <a:rPr lang="nl-NL" dirty="0">
                <a:solidFill>
                  <a:schemeClr val="tx1"/>
                </a:solidFill>
              </a:rPr>
              <a:t> via mail of telefoon.</a:t>
            </a:r>
          </a:p>
          <a:p>
            <a:endParaRPr lang="nl-BE" dirty="0"/>
          </a:p>
        </p:txBody>
      </p:sp>
    </p:spTree>
    <p:extLst>
      <p:ext uri="{BB962C8B-B14F-4D97-AF65-F5344CB8AC3E}">
        <p14:creationId xmlns:p14="http://schemas.microsoft.com/office/powerpoint/2010/main" val="184715948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NL" sz="4000" b="1" dirty="0" smtClean="0"/>
              <a:t>MEER INFORMATIE </a:t>
            </a:r>
            <a:endParaRPr lang="nl-BE" sz="4000" b="1" dirty="0"/>
          </a:p>
        </p:txBody>
      </p:sp>
      <p:sp>
        <p:nvSpPr>
          <p:cNvPr id="3" name="Tijdelijke aanduiding voor inhoud 2"/>
          <p:cNvSpPr>
            <a:spLocks noGrp="1"/>
          </p:cNvSpPr>
          <p:nvPr>
            <p:ph idx="1"/>
          </p:nvPr>
        </p:nvSpPr>
        <p:spPr/>
        <p:txBody>
          <a:bodyPr>
            <a:normAutofit lnSpcReduction="10000"/>
          </a:bodyPr>
          <a:lstStyle/>
          <a:p>
            <a:pPr>
              <a:buFont typeface="Arial" panose="020B0604020202020204" pitchFamily="34" charset="0"/>
              <a:buChar char="•"/>
            </a:pPr>
            <a:r>
              <a:rPr lang="nl-BE" dirty="0" smtClean="0">
                <a:solidFill>
                  <a:schemeClr val="tx1"/>
                </a:solidFill>
                <a:hlinkClick r:id="rId3"/>
              </a:rPr>
              <a:t>www.vreg.be/nl/faillissement-vlaamse-energieleverancier</a:t>
            </a:r>
            <a:r>
              <a:rPr lang="nl-BE" dirty="0" smtClean="0">
                <a:solidFill>
                  <a:schemeClr val="tx1"/>
                </a:solidFill>
              </a:rPr>
              <a:t> </a:t>
            </a:r>
          </a:p>
          <a:p>
            <a:pPr>
              <a:buFont typeface="Arial" panose="020B0604020202020204" pitchFamily="34" charset="0"/>
              <a:buChar char="•"/>
            </a:pPr>
            <a:r>
              <a:rPr lang="nl-BE" dirty="0">
                <a:solidFill>
                  <a:schemeClr val="tx1"/>
                </a:solidFill>
                <a:hlinkClick r:id="rId4"/>
              </a:rPr>
              <a:t>w</a:t>
            </a:r>
            <a:r>
              <a:rPr lang="nl-BE" dirty="0" smtClean="0">
                <a:solidFill>
                  <a:schemeClr val="tx1"/>
                </a:solidFill>
                <a:hlinkClick r:id="rId4"/>
              </a:rPr>
              <a:t>ww.oost-vlaanderen.be/Info-faillissement-vlaamse-energieleverancier.html</a:t>
            </a:r>
            <a:r>
              <a:rPr lang="nl-BE" dirty="0" smtClean="0">
                <a:solidFill>
                  <a:schemeClr val="tx1"/>
                </a:solidFill>
              </a:rPr>
              <a:t> </a:t>
            </a:r>
          </a:p>
          <a:p>
            <a:pPr fontAlgn="base">
              <a:buFont typeface="Arial" panose="020B0604020202020204" pitchFamily="34" charset="0"/>
              <a:buChar char="•"/>
            </a:pPr>
            <a:r>
              <a:rPr lang="nl-NL" dirty="0">
                <a:solidFill>
                  <a:schemeClr val="tx1"/>
                </a:solidFill>
              </a:rPr>
              <a:t>Verder kan je ook terecht bij de provincie Oost-Vlaanderen via </a:t>
            </a:r>
            <a:r>
              <a:rPr lang="nl-NL" b="1" dirty="0">
                <a:solidFill>
                  <a:schemeClr val="tx1"/>
                </a:solidFill>
              </a:rPr>
              <a:t>0800 60 601 </a:t>
            </a:r>
            <a:r>
              <a:rPr lang="nl-NL" dirty="0">
                <a:solidFill>
                  <a:schemeClr val="tx1"/>
                </a:solidFill>
              </a:rPr>
              <a:t>of via </a:t>
            </a:r>
            <a:r>
              <a:rPr lang="nl-NL" dirty="0">
                <a:solidFill>
                  <a:schemeClr val="tx1"/>
                </a:solidFill>
                <a:hlinkClick r:id="rId5"/>
              </a:rPr>
              <a:t>groenestroom@oost-vlaanderen.be</a:t>
            </a:r>
            <a:r>
              <a:rPr lang="nl-NL" dirty="0">
                <a:solidFill>
                  <a:schemeClr val="tx1"/>
                </a:solidFill>
              </a:rPr>
              <a:t>. </a:t>
            </a:r>
            <a:endParaRPr lang="nl-NL" dirty="0" smtClean="0">
              <a:solidFill>
                <a:schemeClr val="tx1"/>
              </a:solidFill>
            </a:endParaRPr>
          </a:p>
          <a:p>
            <a:pPr fontAlgn="base">
              <a:buFont typeface="Arial" panose="020B0604020202020204" pitchFamily="34" charset="0"/>
              <a:buChar char="•"/>
            </a:pPr>
            <a:r>
              <a:rPr lang="nl-NL" dirty="0" smtClean="0">
                <a:solidFill>
                  <a:schemeClr val="tx1"/>
                </a:solidFill>
              </a:rPr>
              <a:t>Het</a:t>
            </a:r>
            <a:r>
              <a:rPr lang="nl-NL" dirty="0">
                <a:solidFill>
                  <a:schemeClr val="tx1"/>
                </a:solidFill>
              </a:rPr>
              <a:t> provinciaal infoloket: Provinciaal Administratief Centrum het Zuid, </a:t>
            </a:r>
            <a:r>
              <a:rPr lang="nl-NL" dirty="0" err="1">
                <a:solidFill>
                  <a:schemeClr val="tx1"/>
                </a:solidFill>
              </a:rPr>
              <a:t>Woodrow</a:t>
            </a:r>
            <a:r>
              <a:rPr lang="nl-NL" dirty="0">
                <a:solidFill>
                  <a:schemeClr val="tx1"/>
                </a:solidFill>
              </a:rPr>
              <a:t> Wilsonplein 2, 9000 Gent. Dit loket is iedere werkdag open van 9 tot 12 uur en van 13 tot 16.30 uur. </a:t>
            </a:r>
            <a:endParaRPr lang="nl-NL" dirty="0" smtClean="0">
              <a:solidFill>
                <a:schemeClr val="tx1"/>
              </a:solidFill>
            </a:endParaRPr>
          </a:p>
          <a:p>
            <a:pPr fontAlgn="base">
              <a:buFont typeface="Arial" panose="020B0604020202020204" pitchFamily="34" charset="0"/>
              <a:buChar char="•"/>
            </a:pPr>
            <a:r>
              <a:rPr lang="nl-NL" b="1" dirty="0">
                <a:solidFill>
                  <a:schemeClr val="tx1"/>
                </a:solidFill>
              </a:rPr>
              <a:t>Vragen over facturen of betaalde voorschotten aan Vlaamse Energieleverancier?</a:t>
            </a:r>
            <a:r>
              <a:rPr lang="nl-NL" dirty="0">
                <a:solidFill>
                  <a:schemeClr val="tx1"/>
                </a:solidFill>
              </a:rPr>
              <a:t/>
            </a:r>
            <a:br>
              <a:rPr lang="nl-NL" dirty="0">
                <a:solidFill>
                  <a:schemeClr val="tx1"/>
                </a:solidFill>
              </a:rPr>
            </a:br>
            <a:r>
              <a:rPr lang="nl-NL" dirty="0">
                <a:solidFill>
                  <a:schemeClr val="tx1"/>
                </a:solidFill>
              </a:rPr>
              <a:t>Neem dan contact op met de curatoren. De curatoren van het faillissement van Vlaamse Energieleverancier zijn meesters Maarten </a:t>
            </a:r>
            <a:r>
              <a:rPr lang="nl-NL" dirty="0" err="1">
                <a:solidFill>
                  <a:schemeClr val="tx1"/>
                </a:solidFill>
              </a:rPr>
              <a:t>Bentein</a:t>
            </a:r>
            <a:r>
              <a:rPr lang="nl-NL" dirty="0">
                <a:solidFill>
                  <a:schemeClr val="tx1"/>
                </a:solidFill>
              </a:rPr>
              <a:t> en Michiel </a:t>
            </a:r>
            <a:r>
              <a:rPr lang="nl-NL" dirty="0" err="1">
                <a:solidFill>
                  <a:schemeClr val="tx1"/>
                </a:solidFill>
              </a:rPr>
              <a:t>Verraes</a:t>
            </a:r>
            <a:r>
              <a:rPr lang="nl-NL" dirty="0">
                <a:solidFill>
                  <a:schemeClr val="tx1"/>
                </a:solidFill>
              </a:rPr>
              <a:t>.</a:t>
            </a:r>
          </a:p>
          <a:p>
            <a:pPr>
              <a:buFont typeface="Arial" panose="020B0604020202020204" pitchFamily="34" charset="0"/>
              <a:buChar char="•"/>
            </a:pPr>
            <a:r>
              <a:rPr lang="nl-NL" b="1" dirty="0">
                <a:solidFill>
                  <a:schemeClr val="tx1"/>
                </a:solidFill>
              </a:rPr>
              <a:t>Vragen over meterstanden en de prijzen van de noodleverancier </a:t>
            </a:r>
            <a:r>
              <a:rPr lang="nl-NL" b="1" dirty="0" err="1">
                <a:solidFill>
                  <a:schemeClr val="tx1"/>
                </a:solidFill>
                <a:hlinkClick r:id="rId6"/>
              </a:rPr>
              <a:t>Fluvius</a:t>
            </a:r>
            <a:r>
              <a:rPr lang="nl-NL" b="1" dirty="0">
                <a:solidFill>
                  <a:schemeClr val="tx1"/>
                </a:solidFill>
              </a:rPr>
              <a:t>?</a:t>
            </a:r>
            <a:r>
              <a:rPr lang="nl-NL" dirty="0">
                <a:solidFill>
                  <a:schemeClr val="tx1"/>
                </a:solidFill>
              </a:rPr>
              <a:t/>
            </a:r>
            <a:br>
              <a:rPr lang="nl-NL" dirty="0">
                <a:solidFill>
                  <a:schemeClr val="tx1"/>
                </a:solidFill>
              </a:rPr>
            </a:br>
            <a:r>
              <a:rPr lang="nl-NL" dirty="0" err="1">
                <a:solidFill>
                  <a:schemeClr val="tx1"/>
                </a:solidFill>
              </a:rPr>
              <a:t>Fluvius</a:t>
            </a:r>
            <a:r>
              <a:rPr lang="nl-NL" dirty="0">
                <a:solidFill>
                  <a:schemeClr val="tx1"/>
                </a:solidFill>
              </a:rPr>
              <a:t> stuurt alle klanten van Vlaamse Energieleverancier een e-mail of brief in één van de volgende dagen. Daarin staat ook een telefoonnummer waarop u </a:t>
            </a:r>
            <a:r>
              <a:rPr lang="nl-NL" dirty="0" err="1">
                <a:solidFill>
                  <a:schemeClr val="tx1"/>
                </a:solidFill>
              </a:rPr>
              <a:t>Fluvius</a:t>
            </a:r>
            <a:r>
              <a:rPr lang="nl-NL" dirty="0">
                <a:solidFill>
                  <a:schemeClr val="tx1"/>
                </a:solidFill>
              </a:rPr>
              <a:t> kan bereiken.</a:t>
            </a:r>
            <a:endParaRPr lang="nl-BE" dirty="0">
              <a:solidFill>
                <a:schemeClr val="tx1"/>
              </a:solidFill>
            </a:endParaRPr>
          </a:p>
        </p:txBody>
      </p:sp>
    </p:spTree>
    <p:extLst>
      <p:ext uri="{BB962C8B-B14F-4D97-AF65-F5344CB8AC3E}">
        <p14:creationId xmlns:p14="http://schemas.microsoft.com/office/powerpoint/2010/main" val="424728789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jdelijke aanduiding voor tekst 4"/>
          <p:cNvSpPr>
            <a:spLocks noGrp="1"/>
          </p:cNvSpPr>
          <p:nvPr>
            <p:ph idx="1"/>
          </p:nvPr>
        </p:nvSpPr>
        <p:spPr>
          <a:xfrm>
            <a:off x="1097280" y="1845733"/>
            <a:ext cx="10058400" cy="4355041"/>
          </a:xfrm>
        </p:spPr>
        <p:txBody>
          <a:bodyPr/>
          <a:lstStyle/>
          <a:p>
            <a:pPr marL="0" indent="0">
              <a:buNone/>
            </a:pPr>
            <a:r>
              <a:rPr lang="nl-NL" b="1" dirty="0" smtClean="0"/>
              <a:t>WOONPLUS (Laarne, Wetteren en Wichelen) </a:t>
            </a:r>
          </a:p>
          <a:p>
            <a:pPr marL="0" indent="0">
              <a:buNone/>
            </a:pPr>
            <a:r>
              <a:rPr lang="nl-NL" dirty="0">
                <a:hlinkClick r:id="rId3"/>
              </a:rPr>
              <a:t>w</a:t>
            </a:r>
            <a:r>
              <a:rPr lang="nl-NL" dirty="0" smtClean="0">
                <a:hlinkClick r:id="rId3"/>
              </a:rPr>
              <a:t>oonplus-lww@laarne.be</a:t>
            </a:r>
            <a:r>
              <a:rPr lang="nl-NL" dirty="0" smtClean="0"/>
              <a:t> – 09 365 46 36  - </a:t>
            </a:r>
            <a:r>
              <a:rPr lang="nl-NL" dirty="0" smtClean="0">
                <a:hlinkClick r:id="rId4"/>
              </a:rPr>
              <a:t>www.woonplus-lww.be</a:t>
            </a:r>
            <a:r>
              <a:rPr lang="nl-NL" dirty="0" smtClean="0"/>
              <a:t> </a:t>
            </a:r>
          </a:p>
          <a:p>
            <a:pPr marL="0" indent="0">
              <a:buNone/>
            </a:pPr>
            <a:endParaRPr lang="nl-NL" dirty="0" smtClean="0"/>
          </a:p>
          <a:p>
            <a:pPr marL="0" indent="0">
              <a:buNone/>
            </a:pPr>
            <a:r>
              <a:rPr lang="nl-NL" b="1" dirty="0" smtClean="0"/>
              <a:t>ENERGIEHUIS BEA (Aalst, Berlare, Buggenhout, Dendermonde, Hamme, Lebbeke en Zele)</a:t>
            </a:r>
          </a:p>
          <a:p>
            <a:pPr marL="0" indent="0">
              <a:buNone/>
            </a:pPr>
            <a:r>
              <a:rPr lang="nl-NL" dirty="0" smtClean="0">
                <a:hlinkClick r:id="rId5"/>
              </a:rPr>
              <a:t>energiehuisbea@aalst.be</a:t>
            </a:r>
            <a:r>
              <a:rPr lang="nl-NL" dirty="0" smtClean="0"/>
              <a:t> – 0800 930 30 </a:t>
            </a:r>
            <a:endParaRPr lang="nl-NL" dirty="0"/>
          </a:p>
          <a:p>
            <a:pPr marL="0" indent="0">
              <a:buNone/>
            </a:pPr>
            <a:endParaRPr lang="nl-NL" b="1" dirty="0" smtClean="0"/>
          </a:p>
          <a:p>
            <a:pPr marL="0" indent="0">
              <a:buNone/>
            </a:pPr>
            <a:r>
              <a:rPr lang="nl-NL" b="1" dirty="0" smtClean="0"/>
              <a:t>WOONWIJZER MEETJESLAND - SOM VZW (Aalter, Assenede, Destelbergen, Eeklo, Evergem Kaprijke, </a:t>
            </a:r>
            <a:r>
              <a:rPr lang="nl-NL" b="1" dirty="0" err="1" smtClean="0"/>
              <a:t>Lievegem</a:t>
            </a:r>
            <a:r>
              <a:rPr lang="nl-NL" b="1" dirty="0" smtClean="0"/>
              <a:t>, Lochristi, Sint-Laureins, Wachtebeke, Zelzate, </a:t>
            </a:r>
            <a:r>
              <a:rPr lang="nl-NL" b="1" dirty="0" smtClean="0"/>
              <a:t>Zulte)</a:t>
            </a:r>
            <a:endParaRPr lang="nl-NL" b="1" dirty="0" smtClean="0"/>
          </a:p>
          <a:p>
            <a:pPr marL="0" indent="0">
              <a:buNone/>
            </a:pPr>
            <a:r>
              <a:rPr lang="nl-NL" dirty="0" smtClean="0">
                <a:hlinkClick r:id="rId6"/>
              </a:rPr>
              <a:t>info@woonwijzermeetjesland.be</a:t>
            </a:r>
            <a:r>
              <a:rPr lang="nl-NL" dirty="0" smtClean="0"/>
              <a:t> – 09 378 61 70</a:t>
            </a:r>
          </a:p>
          <a:p>
            <a:pPr marL="0" indent="0">
              <a:buNone/>
            </a:pPr>
            <a:r>
              <a:rPr lang="nl-NL" dirty="0" smtClean="0">
                <a:hlinkClick r:id="rId7"/>
              </a:rPr>
              <a:t>info@somvzw.be</a:t>
            </a:r>
            <a:r>
              <a:rPr lang="nl-NL" dirty="0" smtClean="0"/>
              <a:t> – 09 378 61 70</a:t>
            </a:r>
            <a:endParaRPr lang="nl-BE" dirty="0"/>
          </a:p>
        </p:txBody>
      </p:sp>
      <p:pic>
        <p:nvPicPr>
          <p:cNvPr id="10" name="Afbeelding 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097280" y="632505"/>
            <a:ext cx="2514600" cy="758952"/>
          </a:xfrm>
          <a:prstGeom prst="rect">
            <a:avLst/>
          </a:prstGeom>
        </p:spPr>
      </p:pic>
      <p:pic>
        <p:nvPicPr>
          <p:cNvPr id="11" name="Afbeelding 10"/>
          <p:cNvPicPr>
            <a:picLocks noChangeAspect="1"/>
          </p:cNvPicPr>
          <p:nvPr/>
        </p:nvPicPr>
        <p:blipFill rotWithShape="1">
          <a:blip r:embed="rId9" cstate="print">
            <a:extLst>
              <a:ext uri="{28A0092B-C50C-407E-A947-70E740481C1C}">
                <a14:useLocalDpi xmlns:a14="http://schemas.microsoft.com/office/drawing/2010/main" val="0"/>
              </a:ext>
            </a:extLst>
          </a:blip>
          <a:srcRect t="27372" b="25847"/>
          <a:stretch/>
        </p:blipFill>
        <p:spPr>
          <a:xfrm>
            <a:off x="4139112" y="563076"/>
            <a:ext cx="4311359" cy="1174284"/>
          </a:xfrm>
          <a:prstGeom prst="rect">
            <a:avLst/>
          </a:prstGeom>
        </p:spPr>
      </p:pic>
      <p:pic>
        <p:nvPicPr>
          <p:cNvPr id="12" name="Afbeelding 11"/>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8977704" y="399112"/>
            <a:ext cx="2409824" cy="1225738"/>
          </a:xfrm>
          <a:prstGeom prst="rect">
            <a:avLst/>
          </a:prstGeom>
        </p:spPr>
      </p:pic>
    </p:spTree>
    <p:extLst>
      <p:ext uri="{BB962C8B-B14F-4D97-AF65-F5344CB8AC3E}">
        <p14:creationId xmlns:p14="http://schemas.microsoft.com/office/powerpoint/2010/main" val="300738693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Autofit/>
          </a:bodyPr>
          <a:lstStyle/>
          <a:p>
            <a:r>
              <a:rPr lang="nl-NL" sz="4000" b="1" dirty="0" smtClean="0"/>
              <a:t>GROEPSAANKOOP PROVINCIE OOST-VLAANDEREN 2022</a:t>
            </a:r>
            <a:endParaRPr lang="nl-BE" sz="4000" b="1" dirty="0"/>
          </a:p>
        </p:txBody>
      </p:sp>
      <p:sp>
        <p:nvSpPr>
          <p:cNvPr id="3" name="Tijdelijke aanduiding voor inhoud 2"/>
          <p:cNvSpPr>
            <a:spLocks noGrp="1"/>
          </p:cNvSpPr>
          <p:nvPr>
            <p:ph idx="1"/>
          </p:nvPr>
        </p:nvSpPr>
        <p:spPr/>
        <p:txBody>
          <a:bodyPr>
            <a:normAutofit/>
          </a:bodyPr>
          <a:lstStyle/>
          <a:p>
            <a:pPr>
              <a:buFont typeface="Arial" panose="020B0604020202020204" pitchFamily="34" charset="0"/>
              <a:buChar char="•"/>
            </a:pPr>
            <a:r>
              <a:rPr lang="nl-NL" dirty="0" smtClean="0"/>
              <a:t>Groepsaankoop 100% Belgische groene stroom provincie Oost-Vlaanderen 2022 gaat nog steeds door! </a:t>
            </a:r>
          </a:p>
          <a:p>
            <a:pPr>
              <a:buFont typeface="Arial" panose="020B0604020202020204" pitchFamily="34" charset="0"/>
              <a:buChar char="•"/>
            </a:pPr>
            <a:r>
              <a:rPr lang="nl-NL" dirty="0" smtClean="0"/>
              <a:t>Vrijblijvend inschrijven kan t.e.m. 31 januari 2022</a:t>
            </a:r>
          </a:p>
          <a:p>
            <a:pPr lvl="1">
              <a:buFont typeface="Arial" panose="020B0604020202020204" pitchFamily="34" charset="0"/>
              <a:buChar char="•"/>
            </a:pPr>
            <a:r>
              <a:rPr lang="nl-NL" dirty="0"/>
              <a:t>Woonloket </a:t>
            </a:r>
          </a:p>
          <a:p>
            <a:pPr lvl="1">
              <a:buFont typeface="Arial" panose="020B0604020202020204" pitchFamily="34" charset="0"/>
              <a:buChar char="•"/>
            </a:pPr>
            <a:r>
              <a:rPr lang="nl-BE" dirty="0">
                <a:hlinkClick r:id="rId3"/>
              </a:rPr>
              <a:t>www.samenaankoopenergie.be</a:t>
            </a:r>
            <a:r>
              <a:rPr lang="nl-BE" dirty="0"/>
              <a:t> </a:t>
            </a:r>
            <a:endParaRPr lang="nl-NL" dirty="0" smtClean="0"/>
          </a:p>
          <a:p>
            <a:pPr>
              <a:buFont typeface="Arial" panose="020B0604020202020204" pitchFamily="34" charset="0"/>
              <a:buChar char="•"/>
            </a:pPr>
            <a:r>
              <a:rPr lang="nl-NL" dirty="0" smtClean="0"/>
              <a:t>Veiling: 1 februari 2022</a:t>
            </a:r>
          </a:p>
          <a:p>
            <a:pPr lvl="1">
              <a:buFont typeface="Arial" panose="020B0604020202020204" pitchFamily="34" charset="0"/>
              <a:buChar char="•"/>
            </a:pPr>
            <a:r>
              <a:rPr lang="nl-NL" dirty="0" smtClean="0"/>
              <a:t>Extra garanties </a:t>
            </a:r>
          </a:p>
          <a:p>
            <a:pPr>
              <a:buFont typeface="Arial" panose="020B0604020202020204" pitchFamily="34" charset="0"/>
              <a:buChar char="•"/>
            </a:pPr>
            <a:r>
              <a:rPr lang="nl-NL" dirty="0" smtClean="0"/>
              <a:t>Persoonlijk voorstel: half maart 2022</a:t>
            </a:r>
          </a:p>
          <a:p>
            <a:pPr lvl="1">
              <a:buFont typeface="Arial" panose="020B0604020202020204" pitchFamily="34" charset="0"/>
              <a:buChar char="•"/>
            </a:pPr>
            <a:r>
              <a:rPr lang="nl-NL" dirty="0" smtClean="0"/>
              <a:t>Woonloket &gt; per brief </a:t>
            </a:r>
          </a:p>
          <a:p>
            <a:pPr lvl="1">
              <a:buFont typeface="Arial" panose="020B0604020202020204" pitchFamily="34" charset="0"/>
              <a:buChar char="•"/>
            </a:pPr>
            <a:r>
              <a:rPr lang="nl-NL" dirty="0" smtClean="0"/>
              <a:t>Website &gt; per mail </a:t>
            </a:r>
          </a:p>
          <a:p>
            <a:pPr marL="201168" lvl="1" indent="0">
              <a:buNone/>
            </a:pPr>
            <a:endParaRPr lang="nl-BE" dirty="0" smtClean="0"/>
          </a:p>
        </p:txBody>
      </p:sp>
    </p:spTree>
    <p:extLst>
      <p:ext uri="{BB962C8B-B14F-4D97-AF65-F5344CB8AC3E}">
        <p14:creationId xmlns:p14="http://schemas.microsoft.com/office/powerpoint/2010/main" val="2228702221"/>
      </p:ext>
    </p:extLst>
  </p:cSld>
  <p:clrMapOvr>
    <a:masterClrMapping/>
  </p:clrMapOvr>
  <p:timing>
    <p:tnLst>
      <p:par>
        <p:cTn id="1" dur="indefinite" restart="never" nodeType="tmRoot"/>
      </p:par>
    </p:tnLst>
  </p:timing>
</p:sld>
</file>

<file path=ppt/theme/theme1.xml><?xml version="1.0" encoding="utf-8"?>
<a:theme xmlns:a="http://schemas.openxmlformats.org/drawingml/2006/main" name="Terugblik">
  <a:themeElements>
    <a:clrScheme name="Woonplus">
      <a:dk1>
        <a:srgbClr val="000000"/>
      </a:dk1>
      <a:lt1>
        <a:sysClr val="window" lastClr="FFFFFF"/>
      </a:lt1>
      <a:dk2>
        <a:srgbClr val="637052"/>
      </a:dk2>
      <a:lt2>
        <a:srgbClr val="CCDDEA"/>
      </a:lt2>
      <a:accent1>
        <a:srgbClr val="76A177"/>
      </a:accent1>
      <a:accent2>
        <a:srgbClr val="76A177"/>
      </a:accent2>
      <a:accent3>
        <a:srgbClr val="76A177"/>
      </a:accent3>
      <a:accent4>
        <a:srgbClr val="324056"/>
      </a:accent4>
      <a:accent5>
        <a:srgbClr val="C2BC80"/>
      </a:accent5>
      <a:accent6>
        <a:srgbClr val="C2BC80"/>
      </a:accent6>
      <a:hlink>
        <a:srgbClr val="324056"/>
      </a:hlink>
      <a:folHlink>
        <a:srgbClr val="324056"/>
      </a:folHlink>
    </a:clrScheme>
    <a:fontScheme name="Terugblik">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rugblik">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321</TotalTime>
  <Words>1846</Words>
  <Application>Microsoft Office PowerPoint</Application>
  <PresentationFormat>Breedbeeld</PresentationFormat>
  <Paragraphs>110</Paragraphs>
  <Slides>8</Slides>
  <Notes>8</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8</vt:i4>
      </vt:variant>
    </vt:vector>
  </HeadingPairs>
  <TitlesOfParts>
    <vt:vector size="12" baseType="lpstr">
      <vt:lpstr>Arial</vt:lpstr>
      <vt:lpstr>Calibri</vt:lpstr>
      <vt:lpstr>Calibri Light</vt:lpstr>
      <vt:lpstr>Terugblik</vt:lpstr>
      <vt:lpstr>ONLINE INFOSESSIE  </vt:lpstr>
      <vt:lpstr>PowerPoint-presentatie</vt:lpstr>
      <vt:lpstr>KORTE INHOUD</vt:lpstr>
      <vt:lpstr>FAILLISSEMENT VLAAMSE ENERGIELEVERANCIER </vt:lpstr>
      <vt:lpstr>FAILLISSEMENT VLAAMSE ENERGIELEVERANCIER </vt:lpstr>
      <vt:lpstr>MEER INFORMATIE </vt:lpstr>
      <vt:lpstr>PowerPoint-presentatie</vt:lpstr>
      <vt:lpstr>GROEPSAANKOOP PROVINCIE OOST-VLAANDEREN 2022</vt:lpstr>
    </vt:vector>
  </TitlesOfParts>
  <Company>Gemeentebestuur Laarne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INFOAVOND</dc:title>
  <dc:creator>Delitsia Van Cassel</dc:creator>
  <cp:lastModifiedBy>Delitsia Van Cassel</cp:lastModifiedBy>
  <cp:revision>18</cp:revision>
  <cp:lastPrinted>2021-12-20T10:40:40Z</cp:lastPrinted>
  <dcterms:created xsi:type="dcterms:W3CDTF">2021-12-20T08:25:35Z</dcterms:created>
  <dcterms:modified xsi:type="dcterms:W3CDTF">2021-12-21T09:57:14Z</dcterms:modified>
</cp:coreProperties>
</file>